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7" r:id="rId2"/>
    <p:sldId id="264" r:id="rId3"/>
    <p:sldId id="266" r:id="rId4"/>
    <p:sldId id="281" r:id="rId5"/>
    <p:sldId id="270" r:id="rId6"/>
    <p:sldId id="271" r:id="rId7"/>
    <p:sldId id="282" r:id="rId8"/>
    <p:sldId id="298" r:id="rId9"/>
    <p:sldId id="272" r:id="rId10"/>
    <p:sldId id="284" r:id="rId11"/>
    <p:sldId id="313" r:id="rId12"/>
    <p:sldId id="276" r:id="rId13"/>
    <p:sldId id="314" r:id="rId14"/>
    <p:sldId id="315" r:id="rId15"/>
    <p:sldId id="277" r:id="rId16"/>
    <p:sldId id="283" r:id="rId17"/>
    <p:sldId id="299" r:id="rId18"/>
    <p:sldId id="300" r:id="rId19"/>
    <p:sldId id="279"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E5E1"/>
    <a:srgbClr val="33CCFF"/>
    <a:srgbClr val="00448D"/>
    <a:srgbClr val="0585C6"/>
    <a:srgbClr val="23F2FF"/>
    <a:srgbClr val="035B83"/>
    <a:srgbClr val="023874"/>
    <a:srgbClr val="098BC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94614" autoAdjust="0"/>
  </p:normalViewPr>
  <p:slideViewPr>
    <p:cSldViewPr>
      <p:cViewPr varScale="1">
        <p:scale>
          <a:sx n="76" d="100"/>
          <a:sy n="76" d="100"/>
        </p:scale>
        <p:origin x="-920" y="-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48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3BF984B-1B9E-4073-9811-0A0CB63A341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304632B-8337-4E32-8736-D0215CAF6000}" type="slidenum">
              <a:rPr lang="en-US" smtClean="0"/>
              <a:pPr/>
              <a:t>1</a:t>
            </a:fld>
            <a:endParaRPr lang="en-US" smtClean="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smtClean="0"/>
          </a:p>
        </p:txBody>
      </p:sp>
      <p:sp>
        <p:nvSpPr>
          <p:cNvPr id="36868" name="Slide Number Placeholder 3"/>
          <p:cNvSpPr>
            <a:spLocks noGrp="1"/>
          </p:cNvSpPr>
          <p:nvPr>
            <p:ph type="sldNum" sz="quarter" idx="5"/>
          </p:nvPr>
        </p:nvSpPr>
        <p:spPr>
          <a:noFill/>
        </p:spPr>
        <p:txBody>
          <a:bodyPr/>
          <a:lstStyle/>
          <a:p>
            <a:fld id="{4EDE99B3-1D2F-425B-841D-D485F83D0681}" type="slidenum">
              <a:rPr lang="en-US" smtClean="0"/>
              <a:pPr/>
              <a:t>19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685800"/>
            <a:ext cx="8915400" cy="609600"/>
          </a:xfrm>
        </p:spPr>
        <p:txBody>
          <a:bodyPr/>
          <a:lstStyle>
            <a:lvl1pPr>
              <a:defRPr sz="4800"/>
            </a:lvl1pPr>
          </a:lstStyle>
          <a:p>
            <a:r>
              <a:rPr lang="en-US"/>
              <a:t>Click to edit Master title style</a:t>
            </a:r>
          </a:p>
        </p:txBody>
      </p:sp>
      <p:sp>
        <p:nvSpPr>
          <p:cNvPr id="3075" name="Rectangle 3"/>
          <p:cNvSpPr>
            <a:spLocks noGrp="1" noChangeArrowheads="1"/>
          </p:cNvSpPr>
          <p:nvPr>
            <p:ph type="subTitle" idx="1"/>
          </p:nvPr>
        </p:nvSpPr>
        <p:spPr>
          <a:xfrm>
            <a:off x="152400" y="1219200"/>
            <a:ext cx="8915400" cy="304800"/>
          </a:xfrm>
        </p:spPr>
        <p:txBody>
          <a:bodyPr/>
          <a:lstStyle>
            <a:lvl1pPr marL="0" indent="0">
              <a:buFontTx/>
              <a:buNone/>
              <a:defRPr sz="18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36B1BAF-E8EB-4ABC-912E-C54DAC9893C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F8522B-8C7A-4710-9A3E-9919A5F1081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152400"/>
            <a:ext cx="21907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64198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7CF84-6619-4304-A9DF-6C308A0788A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C9CE07-DC60-4F5A-8DC5-792E673625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DADCA1-D154-4E52-8AB4-A442855D23E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838200"/>
            <a:ext cx="43053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838200"/>
            <a:ext cx="43053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C59063-8ED6-470D-ADB0-0F860A560A4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416411-DA45-4C10-BBF7-ADDB049B363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4CCD43D-DBD0-4751-847E-C8B491BE795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A21C2B-E624-4520-A446-B02BD0A360A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50738-EBD1-4E6F-8BA9-6EC1E6C8DB3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F14F79-428F-47A6-9C33-E7799BB6AF9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79248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2400" y="838200"/>
            <a:ext cx="87630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8" name="Rectangle 4"/>
          <p:cNvSpPr>
            <a:spLocks noGrp="1" noChangeArrowheads="1"/>
          </p:cNvSpPr>
          <p:nvPr>
            <p:ph type="dt" sz="half" idx="2"/>
          </p:nvPr>
        </p:nvSpPr>
        <p:spPr bwMode="auto">
          <a:xfrm>
            <a:off x="0" y="6705600"/>
            <a:ext cx="19050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705600"/>
            <a:ext cx="28956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7239000" y="6705600"/>
            <a:ext cx="19050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atin typeface="+mn-lt"/>
              </a:defRPr>
            </a:lvl1pPr>
          </a:lstStyle>
          <a:p>
            <a:pPr>
              <a:defRPr/>
            </a:pPr>
            <a:fld id="{2317E238-F94C-4820-BAA3-E6C76240C1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Impact" pitchFamily="34" charset="0"/>
        </a:defRPr>
      </a:lvl2pPr>
      <a:lvl3pPr algn="l" rtl="0" eaLnBrk="0" fontAlgn="base" hangingPunct="0">
        <a:spcBef>
          <a:spcPct val="0"/>
        </a:spcBef>
        <a:spcAft>
          <a:spcPct val="0"/>
        </a:spcAft>
        <a:defRPr sz="4000">
          <a:solidFill>
            <a:schemeClr val="bg1"/>
          </a:solidFill>
          <a:latin typeface="Impact" pitchFamily="34" charset="0"/>
        </a:defRPr>
      </a:lvl3pPr>
      <a:lvl4pPr algn="l" rtl="0" eaLnBrk="0" fontAlgn="base" hangingPunct="0">
        <a:spcBef>
          <a:spcPct val="0"/>
        </a:spcBef>
        <a:spcAft>
          <a:spcPct val="0"/>
        </a:spcAft>
        <a:defRPr sz="4000">
          <a:solidFill>
            <a:schemeClr val="bg1"/>
          </a:solidFill>
          <a:latin typeface="Impact" pitchFamily="34" charset="0"/>
        </a:defRPr>
      </a:lvl4pPr>
      <a:lvl5pPr algn="l" rtl="0" eaLnBrk="0" fontAlgn="base" hangingPunct="0">
        <a:spcBef>
          <a:spcPct val="0"/>
        </a:spcBef>
        <a:spcAft>
          <a:spcPct val="0"/>
        </a:spcAft>
        <a:defRPr sz="4000">
          <a:solidFill>
            <a:schemeClr val="bg1"/>
          </a:solidFill>
          <a:latin typeface="Impact" pitchFamily="34" charset="0"/>
        </a:defRPr>
      </a:lvl5pPr>
      <a:lvl6pPr marL="457200" algn="l" rtl="0" fontAlgn="base">
        <a:spcBef>
          <a:spcPct val="0"/>
        </a:spcBef>
        <a:spcAft>
          <a:spcPct val="0"/>
        </a:spcAft>
        <a:defRPr sz="4000">
          <a:solidFill>
            <a:schemeClr val="bg1"/>
          </a:solidFill>
          <a:latin typeface="Impact" pitchFamily="34" charset="0"/>
        </a:defRPr>
      </a:lvl6pPr>
      <a:lvl7pPr marL="914400" algn="l" rtl="0" fontAlgn="base">
        <a:spcBef>
          <a:spcPct val="0"/>
        </a:spcBef>
        <a:spcAft>
          <a:spcPct val="0"/>
        </a:spcAft>
        <a:defRPr sz="4000">
          <a:solidFill>
            <a:schemeClr val="bg1"/>
          </a:solidFill>
          <a:latin typeface="Impact" pitchFamily="34" charset="0"/>
        </a:defRPr>
      </a:lvl7pPr>
      <a:lvl8pPr marL="1371600" algn="l" rtl="0" fontAlgn="base">
        <a:spcBef>
          <a:spcPct val="0"/>
        </a:spcBef>
        <a:spcAft>
          <a:spcPct val="0"/>
        </a:spcAft>
        <a:defRPr sz="4000">
          <a:solidFill>
            <a:schemeClr val="bg1"/>
          </a:solidFill>
          <a:latin typeface="Impact" pitchFamily="34" charset="0"/>
        </a:defRPr>
      </a:lvl8pPr>
      <a:lvl9pPr marL="1828800" algn="l" rtl="0" fontAlgn="base">
        <a:spcBef>
          <a:spcPct val="0"/>
        </a:spcBef>
        <a:spcAft>
          <a:spcPct val="0"/>
        </a:spcAft>
        <a:defRPr sz="4000">
          <a:solidFill>
            <a:schemeClr val="bg1"/>
          </a:solidFill>
          <a:latin typeface="Impact" pitchFamily="34" charset="0"/>
        </a:defRPr>
      </a:lvl9pPr>
    </p:titleStyle>
    <p:bodyStyle>
      <a:lvl1pPr marL="342900" indent="-342900" algn="l" rtl="0" eaLnBrk="0" fontAlgn="base" hangingPunct="0">
        <a:spcBef>
          <a:spcPct val="20000"/>
        </a:spcBef>
        <a:spcAft>
          <a:spcPct val="0"/>
        </a:spcAft>
        <a:buChar char="•"/>
        <a:defRPr sz="24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bg1"/>
          </a:solidFill>
          <a:latin typeface="+mn-lt"/>
        </a:defRPr>
      </a:lvl2pPr>
      <a:lvl3pPr marL="1143000" indent="-228600" algn="l" rtl="0" eaLnBrk="0" fontAlgn="base" hangingPunct="0">
        <a:spcBef>
          <a:spcPct val="20000"/>
        </a:spcBef>
        <a:spcAft>
          <a:spcPct val="0"/>
        </a:spcAft>
        <a:buChar char="•"/>
        <a:defRPr b="1">
          <a:solidFill>
            <a:schemeClr val="bg1"/>
          </a:solidFill>
          <a:latin typeface="+mn-lt"/>
        </a:defRPr>
      </a:lvl3pPr>
      <a:lvl4pPr marL="1600200" indent="-228600" algn="l" rtl="0" eaLnBrk="0" fontAlgn="base" hangingPunct="0">
        <a:spcBef>
          <a:spcPct val="20000"/>
        </a:spcBef>
        <a:spcAft>
          <a:spcPct val="0"/>
        </a:spcAft>
        <a:buChar char="–"/>
        <a:defRPr sz="1600" b="1">
          <a:solidFill>
            <a:schemeClr val="bg1"/>
          </a:solidFill>
          <a:latin typeface="+mn-lt"/>
        </a:defRPr>
      </a:lvl4pPr>
      <a:lvl5pPr marL="2057400" indent="-228600" algn="l" rtl="0" eaLnBrk="0" fontAlgn="base" hangingPunct="0">
        <a:spcBef>
          <a:spcPct val="20000"/>
        </a:spcBef>
        <a:spcAft>
          <a:spcPct val="0"/>
        </a:spcAft>
        <a:buChar char="»"/>
        <a:defRPr sz="1600" b="1">
          <a:solidFill>
            <a:schemeClr val="bg1"/>
          </a:solidFill>
          <a:latin typeface="+mn-lt"/>
        </a:defRPr>
      </a:lvl5pPr>
      <a:lvl6pPr marL="2514600" indent="-228600" algn="l" rtl="0" fontAlgn="base">
        <a:spcBef>
          <a:spcPct val="20000"/>
        </a:spcBef>
        <a:spcAft>
          <a:spcPct val="0"/>
        </a:spcAft>
        <a:buChar char="»"/>
        <a:defRPr sz="1600" b="1">
          <a:solidFill>
            <a:schemeClr val="bg1"/>
          </a:solidFill>
          <a:latin typeface="+mn-lt"/>
        </a:defRPr>
      </a:lvl6pPr>
      <a:lvl7pPr marL="2971800" indent="-228600" algn="l" rtl="0" fontAlgn="base">
        <a:spcBef>
          <a:spcPct val="20000"/>
        </a:spcBef>
        <a:spcAft>
          <a:spcPct val="0"/>
        </a:spcAft>
        <a:buChar char="»"/>
        <a:defRPr sz="1600" b="1">
          <a:solidFill>
            <a:schemeClr val="bg1"/>
          </a:solidFill>
          <a:latin typeface="+mn-lt"/>
        </a:defRPr>
      </a:lvl7pPr>
      <a:lvl8pPr marL="3429000" indent="-228600" algn="l" rtl="0" fontAlgn="base">
        <a:spcBef>
          <a:spcPct val="20000"/>
        </a:spcBef>
        <a:spcAft>
          <a:spcPct val="0"/>
        </a:spcAft>
        <a:buChar char="»"/>
        <a:defRPr sz="1600" b="1">
          <a:solidFill>
            <a:schemeClr val="bg1"/>
          </a:solidFill>
          <a:latin typeface="+mn-lt"/>
        </a:defRPr>
      </a:lvl8pPr>
      <a:lvl9pPr marL="3886200" indent="-228600" algn="l" rtl="0" fontAlgn="base">
        <a:spcBef>
          <a:spcPct val="20000"/>
        </a:spcBef>
        <a:spcAft>
          <a:spcPct val="0"/>
        </a:spcAft>
        <a:buChar char="»"/>
        <a:defRPr sz="16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sz="4400" smtClean="0"/>
              <a:t>Global Center for Christian Development</a:t>
            </a:r>
            <a:br>
              <a:rPr lang="en-US" sz="4400" smtClean="0"/>
            </a:br>
            <a:endParaRPr lang="en-US" sz="4400" smtClean="0"/>
          </a:p>
        </p:txBody>
      </p:sp>
      <p:sp>
        <p:nvSpPr>
          <p:cNvPr id="3075" name="Rectangle 5"/>
          <p:cNvSpPr>
            <a:spLocks noGrp="1" noChangeArrowheads="1"/>
          </p:cNvSpPr>
          <p:nvPr>
            <p:ph type="subTitle" idx="1"/>
          </p:nvPr>
        </p:nvSpPr>
        <p:spPr>
          <a:xfrm>
            <a:off x="228600" y="1371600"/>
            <a:ext cx="8915400" cy="304800"/>
          </a:xfrm>
        </p:spPr>
        <p:txBody>
          <a:bodyPr/>
          <a:lstStyle/>
          <a:p>
            <a:pPr eaLnBrk="1" hangingPunct="1">
              <a:lnSpc>
                <a:spcPct val="80000"/>
              </a:lnSpc>
            </a:pPr>
            <a:r>
              <a:rPr lang="en-US" sz="1600" smtClean="0"/>
              <a:t>Developing Christians Everywhere!</a:t>
            </a:r>
          </a:p>
        </p:txBody>
      </p:sp>
      <p:sp>
        <p:nvSpPr>
          <p:cNvPr id="6" name="Rectangle 5"/>
          <p:cNvSpPr/>
          <p:nvPr/>
        </p:nvSpPr>
        <p:spPr>
          <a:xfrm rot="20443403">
            <a:off x="759289" y="1398814"/>
            <a:ext cx="7620000" cy="3124200"/>
          </a:xfrm>
          <a:prstGeom prst="rect">
            <a:avLst/>
          </a:prstGeom>
          <a:noFill/>
          <a:ln>
            <a:noFill/>
          </a:ln>
          <a:effectLst>
            <a:outerShdw blurRad="50800" dist="38100" dir="16200000" rotWithShape="0">
              <a:schemeClr val="accent6">
                <a:lumMod val="75000"/>
                <a:alpha val="40000"/>
              </a:schemeClr>
            </a:outerShdw>
          </a:effectLst>
        </p:spPr>
        <p:style>
          <a:lnRef idx="1">
            <a:schemeClr val="accent6"/>
          </a:lnRef>
          <a:fillRef idx="2">
            <a:schemeClr val="accent6"/>
          </a:fillRef>
          <a:effectRef idx="1">
            <a:schemeClr val="accent6"/>
          </a:effectRef>
          <a:fontRef idx="minor">
            <a:schemeClr val="dk1"/>
          </a:fontRef>
        </p:style>
        <p:txBody>
          <a:bodyPr wrap="none">
            <a:prstTxWarp prst="textWave2">
              <a:avLst/>
            </a:prstTxWarp>
            <a:spAutoFit/>
          </a:bodyPr>
          <a:lstStyle/>
          <a:p>
            <a:pPr algn="ctr">
              <a:defRPr/>
            </a:pPr>
            <a:r>
              <a:rPr lang="en-US" sz="6000" b="1" dirty="0">
                <a:ln w="12700">
                  <a:solidFill>
                    <a:schemeClr val="tx2">
                      <a:satMod val="155000"/>
                    </a:schemeClr>
                  </a:solidFill>
                  <a:prstDash val="solid"/>
                </a:ln>
                <a:solidFill>
                  <a:srgbClr val="3FE5E1"/>
                </a:solidFill>
                <a:effectLst>
                  <a:glow rad="228600">
                    <a:schemeClr val="accent3">
                      <a:lumMod val="95000"/>
                      <a:alpha val="40000"/>
                    </a:schemeClr>
                  </a:glow>
                  <a:outerShdw blurRad="41275" dist="20320" dir="1800000" algn="tl" rotWithShape="0">
                    <a:srgbClr val="000000">
                      <a:alpha val="40000"/>
                    </a:srgbClr>
                  </a:outerShdw>
                </a:effectLst>
                <a:latin typeface="Wide Latin" pitchFamily="18" charset="0"/>
              </a:rPr>
              <a:t>The Problem of the Heart</a:t>
            </a:r>
          </a:p>
          <a:p>
            <a:pPr algn="ctr">
              <a:defRPr/>
            </a:pPr>
            <a:r>
              <a:rPr lang="en-US" sz="6000" b="1" dirty="0">
                <a:ln w="12700">
                  <a:solidFill>
                    <a:schemeClr val="tx2">
                      <a:satMod val="155000"/>
                    </a:schemeClr>
                  </a:solidFill>
                  <a:prstDash val="solid"/>
                </a:ln>
                <a:solidFill>
                  <a:srgbClr val="3FE5E1"/>
                </a:solidFill>
                <a:effectLst>
                  <a:glow rad="228600">
                    <a:schemeClr val="accent3">
                      <a:lumMod val="95000"/>
                      <a:alpha val="40000"/>
                    </a:schemeClr>
                  </a:glow>
                  <a:outerShdw blurRad="41275" dist="20320" dir="1800000" algn="tl" rotWithShape="0">
                    <a:srgbClr val="000000">
                      <a:alpha val="40000"/>
                    </a:srgbClr>
                  </a:outerShdw>
                </a:effectLst>
                <a:latin typeface="Wide Latin" pitchFamily="18" charset="0"/>
              </a:rPr>
              <a:t>Is the Heart of the Problem</a:t>
            </a:r>
          </a:p>
        </p:txBody>
      </p:sp>
      <p:sp>
        <p:nvSpPr>
          <p:cNvPr id="8" name="Rectangle 7"/>
          <p:cNvSpPr/>
          <p:nvPr/>
        </p:nvSpPr>
        <p:spPr>
          <a:xfrm>
            <a:off x="3352800" y="5181600"/>
            <a:ext cx="2514600" cy="400110"/>
          </a:xfrm>
          <a:prstGeom prst="rect">
            <a:avLst/>
          </a:prstGeom>
        </p:spPr>
        <p:txBody>
          <a:bodyPr>
            <a:spAutoFit/>
          </a:bodyPr>
          <a:lstStyle/>
          <a:p>
            <a:pPr algn="ctr">
              <a:defRPr/>
            </a:pPr>
            <a:r>
              <a:rPr lang="en-US" sz="2000" b="1" spc="50" dirty="0">
                <a:ln w="12700" cmpd="sng">
                  <a:solidFill>
                    <a:schemeClr val="accent4">
                      <a:lumMod val="95000"/>
                      <a:lumOff val="5000"/>
                    </a:schemeClr>
                  </a:solidFill>
                  <a:prstDash val="solid"/>
                </a:ln>
                <a:solidFill>
                  <a:srgbClr val="44DCE4"/>
                </a:solidFill>
                <a:effectLst>
                  <a:glow rad="228600">
                    <a:schemeClr val="accent3">
                      <a:satMod val="175000"/>
                      <a:alpha val="40000"/>
                    </a:schemeClr>
                  </a:glow>
                  <a:outerShdw blurRad="50800" dist="38100" dir="10800000" algn="r" rotWithShape="0">
                    <a:prstClr val="black">
                      <a:alpha val="40000"/>
                    </a:prstClr>
                  </a:outerShdw>
                </a:effectLst>
                <a:latin typeface="Wide Latin" pitchFamily="18" charset="0"/>
              </a:rPr>
              <a:t>Lesson 53</a:t>
            </a:r>
          </a:p>
        </p:txBody>
      </p:sp>
      <p:sp>
        <p:nvSpPr>
          <p:cNvPr id="13" name="Rectangle 12"/>
          <p:cNvSpPr/>
          <p:nvPr/>
        </p:nvSpPr>
        <p:spPr>
          <a:xfrm>
            <a:off x="2514600" y="5867400"/>
            <a:ext cx="4495800" cy="523220"/>
          </a:xfrm>
          <a:prstGeom prst="rect">
            <a:avLst/>
          </a:prstGeom>
        </p:spPr>
        <p:txBody>
          <a:bodyPr>
            <a:spAutoFit/>
          </a:bodyPr>
          <a:lstStyle/>
          <a:p>
            <a:pPr algn="ctr">
              <a:defRPr/>
            </a:pPr>
            <a:r>
              <a:rPr lang="en-US" sz="2800" b="1" spc="50" dirty="0">
                <a:ln w="13500">
                  <a:solidFill>
                    <a:srgbClr val="00CC99">
                      <a:shade val="2500"/>
                      <a:alpha val="6500"/>
                    </a:srgbClr>
                  </a:solidFill>
                  <a:prstDash val="solid"/>
                </a:ln>
                <a:solidFill>
                  <a:srgbClr val="00CC99">
                    <a:tint val="3000"/>
                    <a:alpha val="95000"/>
                  </a:srgbClr>
                </a:solidFill>
                <a:effectLst>
                  <a:innerShdw blurRad="50900" dist="38500" dir="13500000">
                    <a:srgbClr val="000000">
                      <a:alpha val="60000"/>
                    </a:srgbClr>
                  </a:innerShdw>
                </a:effectLst>
                <a:latin typeface="Impact" pitchFamily="34" charset="0"/>
              </a:rPr>
              <a:t>Author: James Poitras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35B83"/>
        </a:solidFill>
        <a:effectLst/>
      </p:bgPr>
    </p:bg>
    <p:spTree>
      <p:nvGrpSpPr>
        <p:cNvPr id="1" name=""/>
        <p:cNvGrpSpPr/>
        <p:nvPr/>
      </p:nvGrpSpPr>
      <p:grpSpPr>
        <a:xfrm>
          <a:off x="0" y="0"/>
          <a:ext cx="0" cy="0"/>
          <a:chOff x="0" y="0"/>
          <a:chExt cx="0" cy="0"/>
        </a:xfrm>
      </p:grpSpPr>
      <p:sp>
        <p:nvSpPr>
          <p:cNvPr id="3" name="TextBox 2"/>
          <p:cNvSpPr txBox="1"/>
          <p:nvPr/>
        </p:nvSpPr>
        <p:spPr>
          <a:xfrm>
            <a:off x="152400" y="6324600"/>
            <a:ext cx="3565525" cy="338138"/>
          </a:xfrm>
          <a:prstGeom prst="rect">
            <a:avLst/>
          </a:prstGeom>
          <a:noFill/>
        </p:spPr>
        <p:txBody>
          <a:bodyPr wrap="none">
            <a:spAutoFit/>
          </a:bodyPr>
          <a:lstStyle/>
          <a:p>
            <a:pPr>
              <a:defRPr/>
            </a:pPr>
            <a:r>
              <a:rPr lang="en-US" sz="1600" dirty="0">
                <a:solidFill>
                  <a:schemeClr val="accent3"/>
                </a:solidFill>
                <a:latin typeface="+mj-lt"/>
              </a:rPr>
              <a:t>Global Center for Christian Development</a:t>
            </a:r>
          </a:p>
        </p:txBody>
      </p:sp>
      <p:pic>
        <p:nvPicPr>
          <p:cNvPr id="23556" name="Picture 4"/>
          <p:cNvPicPr>
            <a:picLocks noChangeAspect="1" noChangeArrowheads="1"/>
          </p:cNvPicPr>
          <p:nvPr/>
        </p:nvPicPr>
        <p:blipFill>
          <a:blip r:embed="rId2" cstate="print"/>
          <a:srcRect/>
          <a:stretch>
            <a:fillRect/>
          </a:stretch>
        </p:blipFill>
        <p:spPr bwMode="auto">
          <a:xfrm>
            <a:off x="1676400" y="609600"/>
            <a:ext cx="5638800" cy="37340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TextBox 12"/>
          <p:cNvSpPr txBox="1">
            <a:spLocks noChangeArrowheads="1"/>
          </p:cNvSpPr>
          <p:nvPr/>
        </p:nvSpPr>
        <p:spPr bwMode="auto">
          <a:xfrm>
            <a:off x="0" y="4495800"/>
            <a:ext cx="9144000" cy="1200150"/>
          </a:xfrm>
          <a:prstGeom prst="rect">
            <a:avLst/>
          </a:prstGeom>
          <a:noFill/>
          <a:ln w="9525">
            <a:noFill/>
            <a:miter lim="800000"/>
            <a:headEnd/>
            <a:tailEnd/>
          </a:ln>
        </p:spPr>
        <p:txBody>
          <a:bodyPr>
            <a:spAutoFit/>
          </a:bodyPr>
          <a:lstStyle/>
          <a:p>
            <a:pPr algn="ctr"/>
            <a:r>
              <a:rPr lang="en-US">
                <a:solidFill>
                  <a:schemeClr val="bg1"/>
                </a:solidFill>
                <a:latin typeface="Century" pitchFamily="18" charset="0"/>
              </a:rPr>
              <a:t>“Search me, O God, and know my heart: try me, and know my thoughts. And see if there be any wicked was in me, and lead me in the way everlasting.” (Psalm 119:23-24)</a:t>
            </a:r>
          </a:p>
        </p:txBody>
      </p:sp>
      <p:sp>
        <p:nvSpPr>
          <p:cNvPr id="7" name="Title 1"/>
          <p:cNvSpPr txBox="1">
            <a:spLocks/>
          </p:cNvSpPr>
          <p:nvPr/>
        </p:nvSpPr>
        <p:spPr bwMode="auto">
          <a:xfrm>
            <a:off x="6324600" y="0"/>
            <a:ext cx="2819400" cy="533400"/>
          </a:xfrm>
          <a:prstGeom prst="rect">
            <a:avLst/>
          </a:prstGeom>
          <a:noFill/>
          <a:ln w="9525">
            <a:noFill/>
            <a:miter lim="800000"/>
            <a:headEnd/>
            <a:tailEnd/>
          </a:ln>
        </p:spPr>
        <p:txBody>
          <a:bodyPr anchor="ctr"/>
          <a:lstStyle/>
          <a:p>
            <a:pPr>
              <a:defRPr/>
            </a:pPr>
            <a:r>
              <a:rPr lang="en-US" sz="1400" kern="0">
                <a:solidFill>
                  <a:schemeClr val="bg1"/>
                </a:solidFill>
                <a:latin typeface="+mj-lt"/>
                <a:ea typeface="+mj-ea"/>
                <a:cs typeface="+mj-cs"/>
              </a:rPr>
              <a:t>Lesson 53- The Problem of the Heart </a:t>
            </a:r>
            <a:br>
              <a:rPr lang="en-US" sz="1400" kern="0">
                <a:solidFill>
                  <a:schemeClr val="bg1"/>
                </a:solidFill>
                <a:latin typeface="+mj-lt"/>
                <a:ea typeface="+mj-ea"/>
                <a:cs typeface="+mj-cs"/>
              </a:rPr>
            </a:br>
            <a:r>
              <a:rPr lang="en-US" sz="1400" kern="0">
                <a:solidFill>
                  <a:schemeClr val="bg1"/>
                </a:solidFill>
                <a:latin typeface="+mj-lt"/>
                <a:ea typeface="+mj-ea"/>
                <a:cs typeface="+mj-cs"/>
              </a:rPr>
              <a:t>Is the Heart of the Problem</a:t>
            </a:r>
            <a:endParaRPr lang="en-US" sz="1400" kern="0" dirty="0">
              <a:solidFill>
                <a:schemeClr val="bg1"/>
              </a:solidFill>
              <a:latin typeface="+mj-lt"/>
              <a:ea typeface="+mj-ea"/>
              <a:cs typeface="+mj-cs"/>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1000" fill="hold"/>
                                        <p:tgtEl>
                                          <p:spTgt spid="23556"/>
                                        </p:tgtEl>
                                        <p:attrNameLst>
                                          <p:attrName>ppt_w</p:attrName>
                                        </p:attrNameLst>
                                      </p:cBhvr>
                                      <p:tavLst>
                                        <p:tav tm="0">
                                          <p:val>
                                            <p:fltVal val="0"/>
                                          </p:val>
                                        </p:tav>
                                        <p:tav tm="100000">
                                          <p:val>
                                            <p:strVal val="#ppt_w"/>
                                          </p:val>
                                        </p:tav>
                                      </p:tavLst>
                                    </p:anim>
                                    <p:anim calcmode="lin" valueType="num">
                                      <p:cBhvr>
                                        <p:cTn id="8" dur="1000" fill="hold"/>
                                        <p:tgtEl>
                                          <p:spTgt spid="2355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228600" y="838200"/>
            <a:ext cx="8686800" cy="1200150"/>
          </a:xfrm>
          <a:prstGeom prst="rect">
            <a:avLst/>
          </a:prstGeom>
          <a:noFill/>
          <a:ln w="9525">
            <a:noFill/>
            <a:miter lim="800000"/>
            <a:headEnd/>
            <a:tailEnd/>
          </a:ln>
        </p:spPr>
        <p:txBody>
          <a:bodyPr>
            <a:spAutoFit/>
          </a:bodyPr>
          <a:lstStyle/>
          <a:p>
            <a:pPr algn="ctr"/>
            <a:r>
              <a:rPr lang="en-US">
                <a:solidFill>
                  <a:schemeClr val="bg1"/>
                </a:solidFill>
                <a:latin typeface="Century" pitchFamily="18" charset="0"/>
              </a:rPr>
              <a:t> Luke 8:4-15 records Jesus’ parable of the sower. Each type of soil represents the different types of hearts of the recipients of the Word.</a:t>
            </a:r>
          </a:p>
        </p:txBody>
      </p:sp>
      <p:sp>
        <p:nvSpPr>
          <p:cNvPr id="13315" name="TextBox 5"/>
          <p:cNvSpPr txBox="1">
            <a:spLocks noChangeArrowheads="1"/>
          </p:cNvSpPr>
          <p:nvPr/>
        </p:nvSpPr>
        <p:spPr bwMode="auto">
          <a:xfrm>
            <a:off x="685800" y="2438400"/>
            <a:ext cx="7848600" cy="461963"/>
          </a:xfrm>
          <a:prstGeom prst="rect">
            <a:avLst/>
          </a:prstGeom>
          <a:noFill/>
          <a:ln w="9525">
            <a:solidFill>
              <a:schemeClr val="bg1"/>
            </a:solidFill>
            <a:miter lim="800000"/>
            <a:headEnd/>
            <a:tailEnd/>
          </a:ln>
        </p:spPr>
        <p:txBody>
          <a:bodyPr>
            <a:spAutoFit/>
          </a:bodyPr>
          <a:lstStyle/>
          <a:p>
            <a:r>
              <a:rPr lang="en-US" i="1">
                <a:solidFill>
                  <a:schemeClr val="bg1"/>
                </a:solidFill>
                <a:latin typeface="Century" pitchFamily="18" charset="0"/>
              </a:rPr>
              <a:t>Type of Soil 				         Type of Heart</a:t>
            </a:r>
          </a:p>
        </p:txBody>
      </p:sp>
      <p:sp>
        <p:nvSpPr>
          <p:cNvPr id="13317" name="TextBox 6"/>
          <p:cNvSpPr txBox="1">
            <a:spLocks noChangeArrowheads="1"/>
          </p:cNvSpPr>
          <p:nvPr/>
        </p:nvSpPr>
        <p:spPr bwMode="auto">
          <a:xfrm>
            <a:off x="685800" y="2895600"/>
            <a:ext cx="7848600" cy="461963"/>
          </a:xfrm>
          <a:prstGeom prst="rect">
            <a:avLst/>
          </a:prstGeom>
          <a:noFill/>
          <a:ln w="9525">
            <a:solidFill>
              <a:schemeClr val="bg1"/>
            </a:solidFill>
            <a:miter lim="800000"/>
            <a:headEnd/>
            <a:tailEnd/>
          </a:ln>
        </p:spPr>
        <p:txBody>
          <a:bodyPr>
            <a:spAutoFit/>
          </a:bodyPr>
          <a:lstStyle/>
          <a:p>
            <a:r>
              <a:rPr lang="en-US">
                <a:solidFill>
                  <a:schemeClr val="bg1"/>
                </a:solidFill>
                <a:latin typeface="Century" pitchFamily="18" charset="0"/>
              </a:rPr>
              <a:t>Wayside				         Hard Heart</a:t>
            </a:r>
          </a:p>
        </p:txBody>
      </p:sp>
      <p:sp>
        <p:nvSpPr>
          <p:cNvPr id="13318" name="TextBox 7"/>
          <p:cNvSpPr txBox="1">
            <a:spLocks noChangeArrowheads="1"/>
          </p:cNvSpPr>
          <p:nvPr/>
        </p:nvSpPr>
        <p:spPr bwMode="auto">
          <a:xfrm>
            <a:off x="685800" y="3352800"/>
            <a:ext cx="7848600" cy="461963"/>
          </a:xfrm>
          <a:prstGeom prst="rect">
            <a:avLst/>
          </a:prstGeom>
          <a:noFill/>
          <a:ln w="9525">
            <a:solidFill>
              <a:schemeClr val="bg1"/>
            </a:solidFill>
            <a:miter lim="800000"/>
            <a:headEnd/>
            <a:tailEnd/>
          </a:ln>
        </p:spPr>
        <p:txBody>
          <a:bodyPr>
            <a:spAutoFit/>
          </a:bodyPr>
          <a:lstStyle/>
          <a:p>
            <a:r>
              <a:rPr lang="en-US">
                <a:solidFill>
                  <a:schemeClr val="bg1"/>
                </a:solidFill>
                <a:latin typeface="Century" pitchFamily="18" charset="0"/>
              </a:rPr>
              <a:t>Stony Soil 				         Shallow Heart</a:t>
            </a:r>
          </a:p>
        </p:txBody>
      </p:sp>
      <p:sp>
        <p:nvSpPr>
          <p:cNvPr id="13319" name="TextBox 8"/>
          <p:cNvSpPr txBox="1">
            <a:spLocks noChangeArrowheads="1"/>
          </p:cNvSpPr>
          <p:nvPr/>
        </p:nvSpPr>
        <p:spPr bwMode="auto">
          <a:xfrm>
            <a:off x="685800" y="3810000"/>
            <a:ext cx="7848600" cy="461963"/>
          </a:xfrm>
          <a:prstGeom prst="rect">
            <a:avLst/>
          </a:prstGeom>
          <a:noFill/>
          <a:ln w="9525">
            <a:solidFill>
              <a:schemeClr val="bg1"/>
            </a:solidFill>
            <a:miter lim="800000"/>
            <a:headEnd/>
            <a:tailEnd/>
          </a:ln>
        </p:spPr>
        <p:txBody>
          <a:bodyPr>
            <a:spAutoFit/>
          </a:bodyPr>
          <a:lstStyle/>
          <a:p>
            <a:r>
              <a:rPr lang="en-US">
                <a:solidFill>
                  <a:schemeClr val="bg1"/>
                </a:solidFill>
                <a:latin typeface="Century" pitchFamily="18" charset="0"/>
              </a:rPr>
              <a:t>Weedy Soil				         Cluttered Heart</a:t>
            </a:r>
          </a:p>
        </p:txBody>
      </p:sp>
      <p:sp>
        <p:nvSpPr>
          <p:cNvPr id="13320" name="TextBox 9"/>
          <p:cNvSpPr txBox="1">
            <a:spLocks noChangeArrowheads="1"/>
          </p:cNvSpPr>
          <p:nvPr/>
        </p:nvSpPr>
        <p:spPr bwMode="auto">
          <a:xfrm>
            <a:off x="685800" y="4267200"/>
            <a:ext cx="7848600" cy="457200"/>
          </a:xfrm>
          <a:prstGeom prst="rect">
            <a:avLst/>
          </a:prstGeom>
          <a:noFill/>
          <a:ln w="9525">
            <a:solidFill>
              <a:schemeClr val="bg1"/>
            </a:solidFill>
            <a:miter lim="800000"/>
            <a:headEnd/>
            <a:tailEnd/>
          </a:ln>
        </p:spPr>
        <p:txBody>
          <a:bodyPr>
            <a:spAutoFit/>
          </a:bodyPr>
          <a:lstStyle/>
          <a:p>
            <a:r>
              <a:rPr lang="en-US">
                <a:solidFill>
                  <a:schemeClr val="bg1"/>
                </a:solidFill>
                <a:latin typeface="Century" pitchFamily="18" charset="0"/>
              </a:rPr>
              <a:t>Good Soil				          Whole Hearts</a:t>
            </a:r>
          </a:p>
        </p:txBody>
      </p:sp>
      <p:sp>
        <p:nvSpPr>
          <p:cNvPr id="2" name="Title 1"/>
          <p:cNvSpPr>
            <a:spLocks noGrp="1"/>
          </p:cNvSpPr>
          <p:nvPr>
            <p:ph type="title"/>
          </p:nvPr>
        </p:nvSpPr>
        <p:spPr>
          <a:xfrm>
            <a:off x="6324600" y="0"/>
            <a:ext cx="2819400" cy="533400"/>
          </a:xfrm>
        </p:spPr>
        <p:txBody>
          <a:bodyPr/>
          <a:lstStyle/>
          <a:p>
            <a:pPr eaLnBrk="1" hangingPunct="1"/>
            <a:r>
              <a:rPr lang="en-US" sz="1400" smtClean="0"/>
              <a:t>Lesson 53- The Problem of the Heart </a:t>
            </a:r>
            <a:br>
              <a:rPr lang="en-US" sz="1400" smtClean="0"/>
            </a:br>
            <a:r>
              <a:rPr lang="en-US" sz="1400" smtClean="0"/>
              <a:t>Is the Heart of the Problem</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wipe(down)">
                                      <p:cBhvr>
                                        <p:cTn id="7" dur="500"/>
                                        <p:tgtEl>
                                          <p:spTgt spid="133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318"/>
                                        </p:tgtEl>
                                        <p:attrNameLst>
                                          <p:attrName>style.visibility</p:attrName>
                                        </p:attrNameLst>
                                      </p:cBhvr>
                                      <p:to>
                                        <p:strVal val="visible"/>
                                      </p:to>
                                    </p:set>
                                    <p:animEffect transition="in" filter="wipe(down)">
                                      <p:cBhvr>
                                        <p:cTn id="12" dur="500"/>
                                        <p:tgtEl>
                                          <p:spTgt spid="133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319"/>
                                        </p:tgtEl>
                                        <p:attrNameLst>
                                          <p:attrName>style.visibility</p:attrName>
                                        </p:attrNameLst>
                                      </p:cBhvr>
                                      <p:to>
                                        <p:strVal val="visible"/>
                                      </p:to>
                                    </p:set>
                                    <p:animEffect transition="in" filter="wipe(down)">
                                      <p:cBhvr>
                                        <p:cTn id="17" dur="500"/>
                                        <p:tgtEl>
                                          <p:spTgt spid="133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320"/>
                                        </p:tgtEl>
                                        <p:attrNameLst>
                                          <p:attrName>style.visibility</p:attrName>
                                        </p:attrNameLst>
                                      </p:cBhvr>
                                      <p:to>
                                        <p:strVal val="visible"/>
                                      </p:to>
                                    </p:set>
                                    <p:animEffect transition="in" filter="wipe(down)">
                                      <p:cBhvr>
                                        <p:cTn id="22"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weeds.jp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4343400" y="762000"/>
            <a:ext cx="4597400" cy="3448050"/>
          </a:xfrm>
          <a:prstGeom prst="rect">
            <a:avLst/>
          </a:prstGeom>
          <a:ln>
            <a:noFill/>
          </a:ln>
          <a:effectLst>
            <a:softEdge rad="112500"/>
          </a:effectLst>
        </p:spPr>
      </p:pic>
      <p:sp>
        <p:nvSpPr>
          <p:cNvPr id="3" name="TextBox 2"/>
          <p:cNvSpPr txBox="1"/>
          <p:nvPr/>
        </p:nvSpPr>
        <p:spPr>
          <a:xfrm>
            <a:off x="152400" y="6324600"/>
            <a:ext cx="3565525" cy="338138"/>
          </a:xfrm>
          <a:prstGeom prst="rect">
            <a:avLst/>
          </a:prstGeom>
          <a:noFill/>
        </p:spPr>
        <p:txBody>
          <a:bodyPr wrap="none">
            <a:spAutoFit/>
          </a:bodyPr>
          <a:lstStyle/>
          <a:p>
            <a:pPr>
              <a:defRPr/>
            </a:pPr>
            <a:r>
              <a:rPr lang="en-US" sz="1600" dirty="0">
                <a:solidFill>
                  <a:schemeClr val="accent3"/>
                </a:solidFill>
                <a:latin typeface="+mj-lt"/>
              </a:rPr>
              <a:t>Global Center for Christian Development</a:t>
            </a:r>
          </a:p>
        </p:txBody>
      </p:sp>
      <p:sp>
        <p:nvSpPr>
          <p:cNvPr id="4" name="TextBox 3"/>
          <p:cNvSpPr txBox="1">
            <a:spLocks noChangeArrowheads="1"/>
          </p:cNvSpPr>
          <p:nvPr/>
        </p:nvSpPr>
        <p:spPr bwMode="auto">
          <a:xfrm>
            <a:off x="228600" y="3276600"/>
            <a:ext cx="3962400" cy="3046413"/>
          </a:xfrm>
          <a:prstGeom prst="rect">
            <a:avLst/>
          </a:prstGeom>
          <a:noFill/>
          <a:ln w="9525">
            <a:noFill/>
            <a:miter lim="800000"/>
            <a:headEnd/>
            <a:tailEnd/>
          </a:ln>
        </p:spPr>
        <p:txBody>
          <a:bodyPr>
            <a:spAutoFit/>
          </a:bodyPr>
          <a:lstStyle/>
          <a:p>
            <a:r>
              <a:rPr lang="en-US">
                <a:solidFill>
                  <a:schemeClr val="bg1"/>
                </a:solidFill>
                <a:latin typeface="Century" pitchFamily="18" charset="0"/>
              </a:rPr>
              <a:t>We allow the Word of God to be choked out of our hearts by chasing after:</a:t>
            </a:r>
          </a:p>
          <a:p>
            <a:endParaRPr lang="en-US">
              <a:solidFill>
                <a:schemeClr val="bg1"/>
              </a:solidFill>
              <a:latin typeface="Century" pitchFamily="18" charset="0"/>
            </a:endParaRPr>
          </a:p>
          <a:p>
            <a:pPr>
              <a:buFont typeface="Wingdings" pitchFamily="2" charset="2"/>
              <a:buChar char="ü"/>
            </a:pPr>
            <a:r>
              <a:rPr lang="en-US">
                <a:solidFill>
                  <a:schemeClr val="bg1"/>
                </a:solidFill>
                <a:latin typeface="Century" pitchFamily="18" charset="0"/>
              </a:rPr>
              <a:t>Cares of this world</a:t>
            </a:r>
          </a:p>
          <a:p>
            <a:pPr>
              <a:buFont typeface="Wingdings" pitchFamily="2" charset="2"/>
              <a:buChar char="ü"/>
            </a:pPr>
            <a:r>
              <a:rPr lang="en-US">
                <a:solidFill>
                  <a:schemeClr val="bg1"/>
                </a:solidFill>
                <a:latin typeface="Century" pitchFamily="18" charset="0"/>
              </a:rPr>
              <a:t>Deceitfulness of riches </a:t>
            </a:r>
          </a:p>
          <a:p>
            <a:pPr>
              <a:buFont typeface="Wingdings" pitchFamily="2" charset="2"/>
              <a:buChar char="ü"/>
            </a:pPr>
            <a:r>
              <a:rPr lang="en-US">
                <a:solidFill>
                  <a:schemeClr val="bg1"/>
                </a:solidFill>
                <a:latin typeface="Century" pitchFamily="18" charset="0"/>
              </a:rPr>
              <a:t>Desires for other things</a:t>
            </a:r>
          </a:p>
          <a:p>
            <a:pPr>
              <a:buFont typeface="Wingdings" pitchFamily="2" charset="2"/>
              <a:buChar char="ü"/>
            </a:pPr>
            <a:r>
              <a:rPr lang="en-US">
                <a:solidFill>
                  <a:schemeClr val="bg1"/>
                </a:solidFill>
                <a:latin typeface="Century" pitchFamily="18" charset="0"/>
              </a:rPr>
              <a:t>Pleasures of this life </a:t>
            </a:r>
          </a:p>
        </p:txBody>
      </p:sp>
      <p:sp>
        <p:nvSpPr>
          <p:cNvPr id="7" name="TextBox 6"/>
          <p:cNvSpPr txBox="1">
            <a:spLocks noChangeArrowheads="1"/>
          </p:cNvSpPr>
          <p:nvPr/>
        </p:nvSpPr>
        <p:spPr bwMode="auto">
          <a:xfrm>
            <a:off x="4419600" y="838200"/>
            <a:ext cx="4419600" cy="3108325"/>
          </a:xfrm>
          <a:prstGeom prst="rect">
            <a:avLst/>
          </a:prstGeom>
          <a:noFill/>
          <a:ln w="9525">
            <a:noFill/>
            <a:miter lim="800000"/>
            <a:headEnd/>
            <a:tailEnd/>
          </a:ln>
        </p:spPr>
        <p:txBody>
          <a:bodyPr>
            <a:spAutoFit/>
          </a:bodyPr>
          <a:lstStyle/>
          <a:p>
            <a:pPr algn="ctr"/>
            <a:r>
              <a:rPr lang="en-US" sz="2800">
                <a:solidFill>
                  <a:schemeClr val="bg1"/>
                </a:solidFill>
                <a:latin typeface="Century" pitchFamily="18" charset="0"/>
              </a:rPr>
              <a:t>These things take up or time, waste our money, and divide our loyalty. We stop these </a:t>
            </a:r>
            <a:r>
              <a:rPr lang="en-US" sz="2800" b="1">
                <a:solidFill>
                  <a:schemeClr val="bg1"/>
                </a:solidFill>
                <a:latin typeface="Century" pitchFamily="18" charset="0"/>
              </a:rPr>
              <a:t>“weeds” </a:t>
            </a:r>
            <a:r>
              <a:rPr lang="en-US" sz="2800">
                <a:solidFill>
                  <a:schemeClr val="bg1"/>
                </a:solidFill>
                <a:latin typeface="Century" pitchFamily="18" charset="0"/>
              </a:rPr>
              <a:t>from crowding into our lives by hiding the Word of God in our hearts. </a:t>
            </a:r>
          </a:p>
        </p:txBody>
      </p:sp>
      <p:sp>
        <p:nvSpPr>
          <p:cNvPr id="14342" name="Title 1"/>
          <p:cNvSpPr>
            <a:spLocks noGrp="1"/>
          </p:cNvSpPr>
          <p:nvPr>
            <p:ph type="title"/>
          </p:nvPr>
        </p:nvSpPr>
        <p:spPr>
          <a:xfrm>
            <a:off x="6324600" y="0"/>
            <a:ext cx="2819400" cy="533400"/>
          </a:xfrm>
        </p:spPr>
        <p:txBody>
          <a:bodyPr/>
          <a:lstStyle/>
          <a:p>
            <a:pPr eaLnBrk="1" hangingPunct="1"/>
            <a:r>
              <a:rPr lang="en-US" sz="1400" smtClean="0"/>
              <a:t>Lesson 53- The Problem of the Heart </a:t>
            </a:r>
            <a:br>
              <a:rPr lang="en-US" sz="1400" smtClean="0"/>
            </a:br>
            <a:r>
              <a:rPr lang="en-US" sz="1400" smtClean="0"/>
              <a:t>Is the Heart of the Problem</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from="(-#ppt_w/2)" to="(#ppt_x)" calcmode="lin" valueType="num">
                                      <p:cBhvr>
                                        <p:cTn id="14" dur="600" fill="hold">
                                          <p:stCondLst>
                                            <p:cond delay="0"/>
                                          </p:stCondLst>
                                        </p:cTn>
                                        <p:tgtEl>
                                          <p:spTgt spid="4">
                                            <p:txEl>
                                              <p:pRg st="2" end="2"/>
                                            </p:txEl>
                                          </p:spTgt>
                                        </p:tgtEl>
                                        <p:attrNameLst>
                                          <p:attrName>ppt_x</p:attrName>
                                        </p:attrNameLst>
                                      </p:cBhvr>
                                    </p:anim>
                                    <p:anim from="0" to="-1.0" calcmode="lin" valueType="num">
                                      <p:cBhvr>
                                        <p:cTn id="15" dur="200" decel="50000" autoRev="1" fill="hold">
                                          <p:stCondLst>
                                            <p:cond delay="600"/>
                                          </p:stCondLst>
                                        </p:cTn>
                                        <p:tgtEl>
                                          <p:spTgt spid="4">
                                            <p:txEl>
                                              <p:pRg st="2" end="2"/>
                                            </p:txEl>
                                          </p:spTgt>
                                        </p:tgtEl>
                                        <p:attrNameLst>
                                          <p:attrName>xshear</p:attrName>
                                        </p:attrNameLst>
                                      </p:cBhvr>
                                    </p:anim>
                                    <p:animScale>
                                      <p:cBhvr>
                                        <p:cTn id="16" dur="200" decel="100000" autoRev="1" fill="hold">
                                          <p:stCondLst>
                                            <p:cond delay="600"/>
                                          </p:stCondLst>
                                        </p:cTn>
                                        <p:tgtEl>
                                          <p:spTgt spid="4">
                                            <p:txEl>
                                              <p:pRg st="2" end="2"/>
                                            </p:txEl>
                                          </p:spTgt>
                                        </p:tgtEl>
                                      </p:cBhvr>
                                      <p:from x="100000" y="100000"/>
                                      <p:to x="80000" y="100000"/>
                                    </p:animScale>
                                    <p:anim by="(#ppt_h/3+#ppt_w*0.1)" calcmode="lin" valueType="num">
                                      <p:cBhvr additive="sum">
                                        <p:cTn id="17" dur="200" decel="100000" autoRev="1" fill="hold">
                                          <p:stCondLst>
                                            <p:cond delay="600"/>
                                          </p:stCondLst>
                                        </p:cTn>
                                        <p:tgtEl>
                                          <p:spTgt spid="4">
                                            <p:txEl>
                                              <p:pRg st="2" end="2"/>
                                            </p:txEl>
                                          </p:spTgt>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from="(-#ppt_w/2)" to="(#ppt_x)" calcmode="lin" valueType="num">
                                      <p:cBhvr>
                                        <p:cTn id="22" dur="600" fill="hold">
                                          <p:stCondLst>
                                            <p:cond delay="0"/>
                                          </p:stCondLst>
                                        </p:cTn>
                                        <p:tgtEl>
                                          <p:spTgt spid="4">
                                            <p:txEl>
                                              <p:pRg st="3" end="3"/>
                                            </p:txEl>
                                          </p:spTgt>
                                        </p:tgtEl>
                                        <p:attrNameLst>
                                          <p:attrName>ppt_x</p:attrName>
                                        </p:attrNameLst>
                                      </p:cBhvr>
                                    </p:anim>
                                    <p:anim from="0" to="-1.0" calcmode="lin" valueType="num">
                                      <p:cBhvr>
                                        <p:cTn id="23" dur="200" decel="50000" autoRev="1" fill="hold">
                                          <p:stCondLst>
                                            <p:cond delay="600"/>
                                          </p:stCondLst>
                                        </p:cTn>
                                        <p:tgtEl>
                                          <p:spTgt spid="4">
                                            <p:txEl>
                                              <p:pRg st="3" end="3"/>
                                            </p:txEl>
                                          </p:spTgt>
                                        </p:tgtEl>
                                        <p:attrNameLst>
                                          <p:attrName>xshear</p:attrName>
                                        </p:attrNameLst>
                                      </p:cBhvr>
                                    </p:anim>
                                    <p:animScale>
                                      <p:cBhvr>
                                        <p:cTn id="24" dur="200" decel="100000" autoRev="1" fill="hold">
                                          <p:stCondLst>
                                            <p:cond delay="600"/>
                                          </p:stCondLst>
                                        </p:cTn>
                                        <p:tgtEl>
                                          <p:spTgt spid="4">
                                            <p:txEl>
                                              <p:pRg st="3" end="3"/>
                                            </p:txEl>
                                          </p:spTgt>
                                        </p:tgtEl>
                                      </p:cBhvr>
                                      <p:from x="100000" y="100000"/>
                                      <p:to x="80000" y="100000"/>
                                    </p:animScale>
                                    <p:anim by="(#ppt_h/3+#ppt_w*0.1)" calcmode="lin" valueType="num">
                                      <p:cBhvr additive="sum">
                                        <p:cTn id="25" dur="200" decel="100000" autoRev="1" fill="hold">
                                          <p:stCondLst>
                                            <p:cond delay="600"/>
                                          </p:stCondLst>
                                        </p:cTn>
                                        <p:tgtEl>
                                          <p:spTgt spid="4">
                                            <p:txEl>
                                              <p:pRg st="3" end="3"/>
                                            </p:txEl>
                                          </p:spTgt>
                                        </p:tgtEl>
                                        <p:attrNameLst>
                                          <p:attrName>ppt_x</p:attrName>
                                        </p:attrNameLst>
                                      </p:cBhvr>
                                    </p:anim>
                                  </p:childTnLst>
                                </p:cTn>
                              </p:par>
                            </p:childTnLst>
                          </p:cTn>
                        </p:par>
                      </p:childTnLst>
                    </p:cTn>
                  </p:par>
                  <p:par>
                    <p:cTn id="26" fill="hold">
                      <p:stCondLst>
                        <p:cond delay="indefinite"/>
                      </p:stCondLst>
                      <p:childTnLst>
                        <p:par>
                          <p:cTn id="27" fill="hold">
                            <p:stCondLst>
                              <p:cond delay="0"/>
                            </p:stCondLst>
                            <p:childTnLst>
                              <p:par>
                                <p:cTn id="28" presetID="34" presetClass="entr" presetSubtype="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 from="(-#ppt_w/2)" to="(#ppt_x)" calcmode="lin" valueType="num">
                                      <p:cBhvr>
                                        <p:cTn id="30" dur="600" fill="hold">
                                          <p:stCondLst>
                                            <p:cond delay="0"/>
                                          </p:stCondLst>
                                        </p:cTn>
                                        <p:tgtEl>
                                          <p:spTgt spid="4">
                                            <p:txEl>
                                              <p:pRg st="4" end="4"/>
                                            </p:txEl>
                                          </p:spTgt>
                                        </p:tgtEl>
                                        <p:attrNameLst>
                                          <p:attrName>ppt_x</p:attrName>
                                        </p:attrNameLst>
                                      </p:cBhvr>
                                    </p:anim>
                                    <p:anim from="0" to="-1.0" calcmode="lin" valueType="num">
                                      <p:cBhvr>
                                        <p:cTn id="31" dur="200" decel="50000" autoRev="1" fill="hold">
                                          <p:stCondLst>
                                            <p:cond delay="600"/>
                                          </p:stCondLst>
                                        </p:cTn>
                                        <p:tgtEl>
                                          <p:spTgt spid="4">
                                            <p:txEl>
                                              <p:pRg st="4" end="4"/>
                                            </p:txEl>
                                          </p:spTgt>
                                        </p:tgtEl>
                                        <p:attrNameLst>
                                          <p:attrName>xshear</p:attrName>
                                        </p:attrNameLst>
                                      </p:cBhvr>
                                    </p:anim>
                                    <p:animScale>
                                      <p:cBhvr>
                                        <p:cTn id="32" dur="200" decel="100000" autoRev="1" fill="hold">
                                          <p:stCondLst>
                                            <p:cond delay="600"/>
                                          </p:stCondLst>
                                        </p:cTn>
                                        <p:tgtEl>
                                          <p:spTgt spid="4">
                                            <p:txEl>
                                              <p:pRg st="4" end="4"/>
                                            </p:txEl>
                                          </p:spTgt>
                                        </p:tgtEl>
                                      </p:cBhvr>
                                      <p:from x="100000" y="100000"/>
                                      <p:to x="80000" y="100000"/>
                                    </p:animScale>
                                    <p:anim by="(#ppt_h/3+#ppt_w*0.1)" calcmode="lin" valueType="num">
                                      <p:cBhvr additive="sum">
                                        <p:cTn id="33" dur="200" decel="100000" autoRev="1" fill="hold">
                                          <p:stCondLst>
                                            <p:cond delay="600"/>
                                          </p:stCondLst>
                                        </p:cTn>
                                        <p:tgtEl>
                                          <p:spTgt spid="4">
                                            <p:txEl>
                                              <p:pRg st="4" end="4"/>
                                            </p:txEl>
                                          </p:spTgt>
                                        </p:tgtEl>
                                        <p:attrNameLst>
                                          <p:attrName>ppt_x</p:attrName>
                                        </p:attrNameLst>
                                      </p:cBhvr>
                                    </p:anim>
                                  </p:childTnLst>
                                </p:cTn>
                              </p:par>
                            </p:childTnLst>
                          </p:cTn>
                        </p:par>
                      </p:childTnLst>
                    </p:cTn>
                  </p:par>
                  <p:par>
                    <p:cTn id="34" fill="hold">
                      <p:stCondLst>
                        <p:cond delay="indefinite"/>
                      </p:stCondLst>
                      <p:childTnLst>
                        <p:par>
                          <p:cTn id="35" fill="hold">
                            <p:stCondLst>
                              <p:cond delay="0"/>
                            </p:stCondLst>
                            <p:childTnLst>
                              <p:par>
                                <p:cTn id="36" presetID="34" presetClass="entr" presetSubtype="0"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from="(-#ppt_w/2)" to="(#ppt_x)" calcmode="lin" valueType="num">
                                      <p:cBhvr>
                                        <p:cTn id="38" dur="600" fill="hold">
                                          <p:stCondLst>
                                            <p:cond delay="0"/>
                                          </p:stCondLst>
                                        </p:cTn>
                                        <p:tgtEl>
                                          <p:spTgt spid="4">
                                            <p:txEl>
                                              <p:pRg st="5" end="5"/>
                                            </p:txEl>
                                          </p:spTgt>
                                        </p:tgtEl>
                                        <p:attrNameLst>
                                          <p:attrName>ppt_x</p:attrName>
                                        </p:attrNameLst>
                                      </p:cBhvr>
                                    </p:anim>
                                    <p:anim from="0" to="-1.0" calcmode="lin" valueType="num">
                                      <p:cBhvr>
                                        <p:cTn id="39" dur="200" decel="50000" autoRev="1" fill="hold">
                                          <p:stCondLst>
                                            <p:cond delay="600"/>
                                          </p:stCondLst>
                                        </p:cTn>
                                        <p:tgtEl>
                                          <p:spTgt spid="4">
                                            <p:txEl>
                                              <p:pRg st="5" end="5"/>
                                            </p:txEl>
                                          </p:spTgt>
                                        </p:tgtEl>
                                        <p:attrNameLst>
                                          <p:attrName>xshear</p:attrName>
                                        </p:attrNameLst>
                                      </p:cBhvr>
                                    </p:anim>
                                    <p:animScale>
                                      <p:cBhvr>
                                        <p:cTn id="40" dur="200" decel="100000" autoRev="1" fill="hold">
                                          <p:stCondLst>
                                            <p:cond delay="600"/>
                                          </p:stCondLst>
                                        </p:cTn>
                                        <p:tgtEl>
                                          <p:spTgt spid="4">
                                            <p:txEl>
                                              <p:pRg st="5" end="5"/>
                                            </p:txEl>
                                          </p:spTgt>
                                        </p:tgtEl>
                                      </p:cBhvr>
                                      <p:from x="100000" y="100000"/>
                                      <p:to x="80000" y="100000"/>
                                    </p:animScale>
                                    <p:anim by="(#ppt_h/3+#ppt_w*0.1)" calcmode="lin" valueType="num">
                                      <p:cBhvr additive="sum">
                                        <p:cTn id="41" dur="200" decel="100000" autoRev="1" fill="hold">
                                          <p:stCondLst>
                                            <p:cond delay="600"/>
                                          </p:stCondLst>
                                        </p:cTn>
                                        <p:tgtEl>
                                          <p:spTgt spid="4">
                                            <p:txEl>
                                              <p:pRg st="5" end="5"/>
                                            </p:txEl>
                                          </p:spTgt>
                                        </p:tgtEl>
                                        <p:attrNameLst>
                                          <p:attrName>ppt_x</p:attrName>
                                        </p:attrNameLst>
                                      </p:cBhvr>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23874"/>
        </a:solidFill>
        <a:effectLst/>
      </p:bgPr>
    </p:bg>
    <p:spTree>
      <p:nvGrpSpPr>
        <p:cNvPr id="1" name=""/>
        <p:cNvGrpSpPr/>
        <p:nvPr/>
      </p:nvGrpSpPr>
      <p:grpSpPr>
        <a:xfrm>
          <a:off x="0" y="0"/>
          <a:ext cx="0" cy="0"/>
          <a:chOff x="0" y="0"/>
          <a:chExt cx="0" cy="0"/>
        </a:xfrm>
      </p:grpSpPr>
      <p:sp>
        <p:nvSpPr>
          <p:cNvPr id="5" name="TextBox 4"/>
          <p:cNvSpPr txBox="1"/>
          <p:nvPr/>
        </p:nvSpPr>
        <p:spPr>
          <a:xfrm>
            <a:off x="152400" y="6324600"/>
            <a:ext cx="3565525" cy="338138"/>
          </a:xfrm>
          <a:prstGeom prst="rect">
            <a:avLst/>
          </a:prstGeom>
          <a:noFill/>
        </p:spPr>
        <p:txBody>
          <a:bodyPr wrap="none">
            <a:spAutoFit/>
          </a:bodyPr>
          <a:lstStyle/>
          <a:p>
            <a:pPr>
              <a:defRPr/>
            </a:pPr>
            <a:r>
              <a:rPr lang="en-US" sz="1600" dirty="0">
                <a:solidFill>
                  <a:schemeClr val="accent3"/>
                </a:solidFill>
                <a:latin typeface="+mj-lt"/>
              </a:rPr>
              <a:t>Global Center for Christian Development</a:t>
            </a:r>
          </a:p>
        </p:txBody>
      </p:sp>
      <p:sp>
        <p:nvSpPr>
          <p:cNvPr id="7" name="TextBox 6"/>
          <p:cNvSpPr txBox="1">
            <a:spLocks noChangeArrowheads="1"/>
          </p:cNvSpPr>
          <p:nvPr/>
        </p:nvSpPr>
        <p:spPr bwMode="auto">
          <a:xfrm>
            <a:off x="0" y="609600"/>
            <a:ext cx="9144000" cy="1938338"/>
          </a:xfrm>
          <a:prstGeom prst="rect">
            <a:avLst/>
          </a:prstGeom>
          <a:noFill/>
          <a:ln w="9525">
            <a:noFill/>
            <a:miter lim="800000"/>
            <a:headEnd/>
            <a:tailEnd/>
          </a:ln>
        </p:spPr>
        <p:txBody>
          <a:bodyPr>
            <a:spAutoFit/>
          </a:bodyPr>
          <a:lstStyle/>
          <a:p>
            <a:pPr algn="ctr"/>
            <a:r>
              <a:rPr lang="en-US">
                <a:solidFill>
                  <a:schemeClr val="bg1"/>
                </a:solidFill>
                <a:latin typeface="Century" pitchFamily="18" charset="0"/>
              </a:rPr>
              <a:t>While visiting a house in a village a missionary noticed that the floor was very dirty. He contemplated asking the owner of the house to clean up the floor. As he sat there pondering the situation it occurred to him that the floor was MUD. The more the floor would be scrubbed the worse that it would become.</a:t>
            </a:r>
          </a:p>
        </p:txBody>
      </p:sp>
      <p:pic>
        <p:nvPicPr>
          <p:cNvPr id="52228" name="Picture 4" descr="http://www.nationalgeographic.com/adventure/images/0610/tanzania-hut.jpg"/>
          <p:cNvPicPr>
            <a:picLocks noChangeAspect="1" noChangeArrowheads="1"/>
          </p:cNvPicPr>
          <p:nvPr/>
        </p:nvPicPr>
        <p:blipFill>
          <a:blip r:embed="rId2" cstate="print"/>
          <a:srcRect/>
          <a:stretch>
            <a:fillRect/>
          </a:stretch>
        </p:blipFill>
        <p:spPr bwMode="auto">
          <a:xfrm>
            <a:off x="2590800" y="2667000"/>
            <a:ext cx="4610100" cy="3019426"/>
          </a:xfrm>
          <a:prstGeom prst="rect">
            <a:avLst/>
          </a:prstGeom>
          <a:ln>
            <a:noFill/>
          </a:ln>
          <a:effectLst>
            <a:softEdge rad="112500"/>
          </a:effectLst>
        </p:spPr>
      </p:pic>
      <p:pic>
        <p:nvPicPr>
          <p:cNvPr id="52230" name="Picture 6" descr="http://media-cdn.tripadvisor.com/media/photo-s/01/66/ee/f7/the-mud-hut-ii.jpg"/>
          <p:cNvPicPr>
            <a:picLocks noChangeAspect="1" noChangeArrowheads="1"/>
          </p:cNvPicPr>
          <p:nvPr/>
        </p:nvPicPr>
        <p:blipFill>
          <a:blip r:embed="rId3" cstate="print"/>
          <a:srcRect/>
          <a:stretch>
            <a:fillRect/>
          </a:stretch>
        </p:blipFill>
        <p:spPr bwMode="auto">
          <a:xfrm>
            <a:off x="5197359" y="3904854"/>
            <a:ext cx="3946641" cy="2953146"/>
          </a:xfrm>
          <a:prstGeom prst="rect">
            <a:avLst/>
          </a:prstGeom>
          <a:ln>
            <a:noFill/>
          </a:ln>
          <a:effectLst>
            <a:softEdge rad="112500"/>
          </a:effectLst>
        </p:spPr>
      </p:pic>
      <p:pic>
        <p:nvPicPr>
          <p:cNvPr id="52234" name="Picture 10" descr="http://images.travelpod.com/users/kealderra/1.1224854760.mud-hut.jpg"/>
          <p:cNvPicPr>
            <a:picLocks noChangeAspect="1" noChangeArrowheads="1"/>
          </p:cNvPicPr>
          <p:nvPr/>
        </p:nvPicPr>
        <p:blipFill>
          <a:blip r:embed="rId4" cstate="print"/>
          <a:srcRect/>
          <a:stretch>
            <a:fillRect/>
          </a:stretch>
        </p:blipFill>
        <p:spPr bwMode="auto">
          <a:xfrm>
            <a:off x="3962400" y="4577279"/>
            <a:ext cx="3048000" cy="2280721"/>
          </a:xfrm>
          <a:prstGeom prst="rect">
            <a:avLst/>
          </a:prstGeom>
          <a:ln>
            <a:noFill/>
          </a:ln>
          <a:effectLst>
            <a:softEdge rad="112500"/>
          </a:effectLst>
        </p:spPr>
      </p:pic>
      <p:sp>
        <p:nvSpPr>
          <p:cNvPr id="15367" name="Title 1"/>
          <p:cNvSpPr>
            <a:spLocks noGrp="1"/>
          </p:cNvSpPr>
          <p:nvPr>
            <p:ph type="title"/>
          </p:nvPr>
        </p:nvSpPr>
        <p:spPr>
          <a:xfrm>
            <a:off x="6324600" y="0"/>
            <a:ext cx="2819400" cy="533400"/>
          </a:xfrm>
        </p:spPr>
        <p:txBody>
          <a:bodyPr/>
          <a:lstStyle/>
          <a:p>
            <a:pPr eaLnBrk="1" hangingPunct="1"/>
            <a:r>
              <a:rPr lang="en-US" sz="1400" smtClean="0"/>
              <a:t>Lesson 53- The Problem of the Heart </a:t>
            </a:r>
            <a:br>
              <a:rPr lang="en-US" sz="1400" smtClean="0"/>
            </a:br>
            <a:r>
              <a:rPr lang="en-US" sz="1400" smtClean="0"/>
              <a:t>Is the Heart of the Problem</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6324600"/>
            <a:ext cx="3565525" cy="338138"/>
          </a:xfrm>
          <a:prstGeom prst="rect">
            <a:avLst/>
          </a:prstGeom>
          <a:noFill/>
        </p:spPr>
        <p:txBody>
          <a:bodyPr wrap="none">
            <a:spAutoFit/>
          </a:bodyPr>
          <a:lstStyle/>
          <a:p>
            <a:pPr>
              <a:defRPr/>
            </a:pPr>
            <a:r>
              <a:rPr lang="en-US" sz="1600" dirty="0">
                <a:solidFill>
                  <a:schemeClr val="accent3"/>
                </a:solidFill>
                <a:latin typeface="+mj-lt"/>
              </a:rPr>
              <a:t>Global Center for Christian Development</a:t>
            </a:r>
          </a:p>
        </p:txBody>
      </p:sp>
      <p:sp>
        <p:nvSpPr>
          <p:cNvPr id="16387" name="TextBox 5"/>
          <p:cNvSpPr txBox="1">
            <a:spLocks noChangeArrowheads="1"/>
          </p:cNvSpPr>
          <p:nvPr/>
        </p:nvSpPr>
        <p:spPr bwMode="auto">
          <a:xfrm>
            <a:off x="228600" y="1600200"/>
            <a:ext cx="8610600" cy="1570038"/>
          </a:xfrm>
          <a:prstGeom prst="rect">
            <a:avLst/>
          </a:prstGeom>
          <a:noFill/>
          <a:ln w="9525">
            <a:noFill/>
            <a:miter lim="800000"/>
            <a:headEnd/>
            <a:tailEnd/>
          </a:ln>
        </p:spPr>
        <p:txBody>
          <a:bodyPr>
            <a:spAutoFit/>
          </a:bodyPr>
          <a:lstStyle/>
          <a:p>
            <a:r>
              <a:rPr lang="en-US">
                <a:solidFill>
                  <a:schemeClr val="bg1"/>
                </a:solidFill>
                <a:latin typeface="Century" pitchFamily="18" charset="0"/>
              </a:rPr>
              <a:t>That is the same way with the hearts of men. The corrupt and sinful nature of man will not allow for improvement. The more you scrub it; the dirtier you realize it is. The only solution is for the heart to be made new. </a:t>
            </a:r>
          </a:p>
        </p:txBody>
      </p:sp>
      <p:sp>
        <p:nvSpPr>
          <p:cNvPr id="16389" name="TextBox 6"/>
          <p:cNvSpPr txBox="1">
            <a:spLocks noChangeArrowheads="1"/>
          </p:cNvSpPr>
          <p:nvPr/>
        </p:nvSpPr>
        <p:spPr bwMode="auto">
          <a:xfrm>
            <a:off x="152400" y="3200400"/>
            <a:ext cx="8763000" cy="1384300"/>
          </a:xfrm>
          <a:prstGeom prst="rect">
            <a:avLst/>
          </a:prstGeom>
          <a:noFill/>
          <a:ln w="9525">
            <a:noFill/>
            <a:miter lim="800000"/>
            <a:headEnd/>
            <a:tailEnd/>
          </a:ln>
        </p:spPr>
        <p:txBody>
          <a:bodyPr>
            <a:spAutoFit/>
          </a:bodyPr>
          <a:lstStyle/>
          <a:p>
            <a:pPr algn="ctr"/>
            <a:r>
              <a:rPr lang="en-US" sz="2800" b="1">
                <a:solidFill>
                  <a:schemeClr val="bg1"/>
                </a:solidFill>
                <a:latin typeface="Century" pitchFamily="18" charset="0"/>
              </a:rPr>
              <a:t>“Therefore, if any man be in Christ, he is a new creature: old things are passed away; behold, all things are become new.” (2 Cor. 5:17)</a:t>
            </a:r>
          </a:p>
        </p:txBody>
      </p:sp>
      <p:sp>
        <p:nvSpPr>
          <p:cNvPr id="2" name="Title 1"/>
          <p:cNvSpPr>
            <a:spLocks noGrp="1"/>
          </p:cNvSpPr>
          <p:nvPr>
            <p:ph type="title"/>
          </p:nvPr>
        </p:nvSpPr>
        <p:spPr>
          <a:xfrm>
            <a:off x="6324600" y="0"/>
            <a:ext cx="2819400" cy="533400"/>
          </a:xfrm>
        </p:spPr>
        <p:txBody>
          <a:bodyPr/>
          <a:lstStyle/>
          <a:p>
            <a:pPr eaLnBrk="1" hangingPunct="1"/>
            <a:r>
              <a:rPr lang="en-US" sz="1400" smtClean="0"/>
              <a:t>Lesson 53- The Problem of the Heart </a:t>
            </a:r>
            <a:br>
              <a:rPr lang="en-US" sz="1400" smtClean="0"/>
            </a:br>
            <a:r>
              <a:rPr lang="en-US" sz="1400" smtClean="0"/>
              <a:t>Is the Heart of the Problem</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Effect transition="in" filter="dissolve">
                                      <p:cBhvr>
                                        <p:cTn id="7" dur="500"/>
                                        <p:tgtEl>
                                          <p:spTgt spid="163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2" name="Picture 8" descr="C:\Users\Candra Poitras\Pictures\thumbnailCA51KPOV.jpg"/>
          <p:cNvPicPr>
            <a:picLocks noChangeAspect="1" noChangeArrowheads="1"/>
          </p:cNvPicPr>
          <p:nvPr/>
        </p:nvPicPr>
        <p:blipFill>
          <a:blip r:embed="rId2" cstate="print"/>
          <a:srcRect/>
          <a:stretch>
            <a:fillRect/>
          </a:stretch>
        </p:blipFill>
        <p:spPr bwMode="auto">
          <a:xfrm>
            <a:off x="5334000" y="1066800"/>
            <a:ext cx="3339465" cy="33817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p:cNvSpPr txBox="1"/>
          <p:nvPr/>
        </p:nvSpPr>
        <p:spPr>
          <a:xfrm>
            <a:off x="152400" y="6324600"/>
            <a:ext cx="3565525" cy="338138"/>
          </a:xfrm>
          <a:prstGeom prst="rect">
            <a:avLst/>
          </a:prstGeom>
          <a:noFill/>
        </p:spPr>
        <p:txBody>
          <a:bodyPr wrap="none">
            <a:spAutoFit/>
          </a:bodyPr>
          <a:lstStyle/>
          <a:p>
            <a:pPr>
              <a:defRPr/>
            </a:pPr>
            <a:r>
              <a:rPr lang="en-US" sz="1600" dirty="0">
                <a:solidFill>
                  <a:schemeClr val="accent3"/>
                </a:solidFill>
                <a:latin typeface="+mj-lt"/>
              </a:rPr>
              <a:t>Global Center for Christian Development</a:t>
            </a:r>
          </a:p>
        </p:txBody>
      </p:sp>
      <p:pic>
        <p:nvPicPr>
          <p:cNvPr id="16391" name="Picture 7" descr="C:\Users\Candra Poitras\Pictures\thumbnailCAXF5K4F.jpg"/>
          <p:cNvPicPr>
            <a:picLocks noChangeAspect="1" noChangeArrowheads="1"/>
          </p:cNvPicPr>
          <p:nvPr/>
        </p:nvPicPr>
        <p:blipFill>
          <a:blip r:embed="rId3" cstate="print"/>
          <a:srcRect/>
          <a:stretch>
            <a:fillRect/>
          </a:stretch>
        </p:blipFill>
        <p:spPr bwMode="auto">
          <a:xfrm>
            <a:off x="5334000" y="1066800"/>
            <a:ext cx="3276599" cy="3352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p:cNvSpPr txBox="1">
            <a:spLocks noChangeArrowheads="1"/>
          </p:cNvSpPr>
          <p:nvPr/>
        </p:nvSpPr>
        <p:spPr bwMode="auto">
          <a:xfrm>
            <a:off x="228600" y="838200"/>
            <a:ext cx="4800600" cy="5078413"/>
          </a:xfrm>
          <a:prstGeom prst="rect">
            <a:avLst/>
          </a:prstGeom>
          <a:noFill/>
          <a:ln w="9525">
            <a:noFill/>
            <a:miter lim="800000"/>
            <a:headEnd/>
            <a:tailEnd/>
          </a:ln>
        </p:spPr>
        <p:txBody>
          <a:bodyPr>
            <a:spAutoFit/>
          </a:bodyPr>
          <a:lstStyle/>
          <a:p>
            <a:pPr algn="ctr"/>
            <a:r>
              <a:rPr lang="en-US" sz="3600">
                <a:solidFill>
                  <a:schemeClr val="bg1"/>
                </a:solidFill>
                <a:latin typeface="Century" pitchFamily="18" charset="0"/>
              </a:rPr>
              <a:t>“ A new heart will I give you, and a new spirit will I put within you: and I will take away the stony heart out of your flesh, and I will give you an heart of flesh.” (Ezekiel 36:26)</a:t>
            </a:r>
          </a:p>
        </p:txBody>
      </p:sp>
      <p:sp>
        <p:nvSpPr>
          <p:cNvPr id="17414" name="Title 1"/>
          <p:cNvSpPr>
            <a:spLocks noGrp="1"/>
          </p:cNvSpPr>
          <p:nvPr>
            <p:ph type="title"/>
          </p:nvPr>
        </p:nvSpPr>
        <p:spPr>
          <a:xfrm>
            <a:off x="6324600" y="0"/>
            <a:ext cx="2819400" cy="533400"/>
          </a:xfrm>
        </p:spPr>
        <p:txBody>
          <a:bodyPr/>
          <a:lstStyle/>
          <a:p>
            <a:pPr eaLnBrk="1" hangingPunct="1"/>
            <a:r>
              <a:rPr lang="en-US" sz="1400" smtClean="0"/>
              <a:t>Lesson 53- The Problem of the Heart </a:t>
            </a:r>
            <a:br>
              <a:rPr lang="en-US" sz="1400" smtClean="0"/>
            </a:br>
            <a:r>
              <a:rPr lang="en-US" sz="1400" smtClean="0"/>
              <a:t>Is the Heart of the Problem</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6391"/>
                                        </p:tgtEl>
                                        <p:attrNameLst>
                                          <p:attrName>style.visibility</p:attrName>
                                        </p:attrNameLst>
                                      </p:cBhvr>
                                      <p:to>
                                        <p:strVal val="visible"/>
                                      </p:to>
                                    </p:set>
                                    <p:anim calcmode="lin" valueType="num">
                                      <p:cBhvr>
                                        <p:cTn id="13" dur="500" fill="hold"/>
                                        <p:tgtEl>
                                          <p:spTgt spid="16391"/>
                                        </p:tgtEl>
                                        <p:attrNameLst>
                                          <p:attrName>ppt_w</p:attrName>
                                        </p:attrNameLst>
                                      </p:cBhvr>
                                      <p:tavLst>
                                        <p:tav tm="0">
                                          <p:val>
                                            <p:fltVal val="0"/>
                                          </p:val>
                                        </p:tav>
                                        <p:tav tm="100000">
                                          <p:val>
                                            <p:strVal val="#ppt_w"/>
                                          </p:val>
                                        </p:tav>
                                      </p:tavLst>
                                    </p:anim>
                                    <p:anim calcmode="lin" valueType="num">
                                      <p:cBhvr>
                                        <p:cTn id="14" dur="500" fill="hold"/>
                                        <p:tgtEl>
                                          <p:spTgt spid="16391"/>
                                        </p:tgtEl>
                                        <p:attrNameLst>
                                          <p:attrName>ppt_h</p:attrName>
                                        </p:attrNameLst>
                                      </p:cBhvr>
                                      <p:tavLst>
                                        <p:tav tm="0">
                                          <p:val>
                                            <p:fltVal val="0"/>
                                          </p:val>
                                        </p:tav>
                                        <p:tav tm="100000">
                                          <p:val>
                                            <p:strVal val="#ppt_h"/>
                                          </p:val>
                                        </p:tav>
                                      </p:tavLst>
                                    </p:anim>
                                    <p:animEffect transition="in" filter="fade">
                                      <p:cBhvr>
                                        <p:cTn id="15"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585C6"/>
        </a:solidFill>
        <a:effectLst/>
      </p:bgPr>
    </p:bg>
    <p:spTree>
      <p:nvGrpSpPr>
        <p:cNvPr id="1" name=""/>
        <p:cNvGrpSpPr/>
        <p:nvPr/>
      </p:nvGrpSpPr>
      <p:grpSpPr>
        <a:xfrm>
          <a:off x="0" y="0"/>
          <a:ext cx="0" cy="0"/>
          <a:chOff x="0" y="0"/>
          <a:chExt cx="0" cy="0"/>
        </a:xfrm>
      </p:grpSpPr>
      <p:sp>
        <p:nvSpPr>
          <p:cNvPr id="3" name="TextBox 2"/>
          <p:cNvSpPr txBox="1"/>
          <p:nvPr/>
        </p:nvSpPr>
        <p:spPr>
          <a:xfrm>
            <a:off x="152400" y="6324600"/>
            <a:ext cx="3565525" cy="338138"/>
          </a:xfrm>
          <a:prstGeom prst="rect">
            <a:avLst/>
          </a:prstGeom>
          <a:noFill/>
        </p:spPr>
        <p:txBody>
          <a:bodyPr wrap="none">
            <a:spAutoFit/>
          </a:bodyPr>
          <a:lstStyle/>
          <a:p>
            <a:pPr>
              <a:defRPr/>
            </a:pPr>
            <a:r>
              <a:rPr lang="en-US" sz="1600" dirty="0">
                <a:solidFill>
                  <a:schemeClr val="accent3"/>
                </a:solidFill>
                <a:latin typeface="+mj-lt"/>
              </a:rPr>
              <a:t>Global Center for Christian Development</a:t>
            </a:r>
          </a:p>
        </p:txBody>
      </p:sp>
      <p:sp>
        <p:nvSpPr>
          <p:cNvPr id="4" name="Rectangle 3"/>
          <p:cNvSpPr/>
          <p:nvPr/>
        </p:nvSpPr>
        <p:spPr>
          <a:xfrm>
            <a:off x="5029200" y="838200"/>
            <a:ext cx="3886200" cy="1754326"/>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en-US" sz="5400" b="1" spc="150" dirty="0">
                <a:ln w="11430"/>
                <a:solidFill>
                  <a:schemeClr val="bg1"/>
                </a:solidFill>
                <a:effectLst>
                  <a:glow rad="228600">
                    <a:schemeClr val="accent3">
                      <a:satMod val="175000"/>
                      <a:alpha val="40000"/>
                    </a:schemeClr>
                  </a:glow>
                  <a:outerShdw blurRad="25400" algn="tl" rotWithShape="0">
                    <a:srgbClr val="000000">
                      <a:alpha val="43000"/>
                    </a:srgbClr>
                  </a:outerShdw>
                </a:effectLst>
                <a:latin typeface="Century" pitchFamily="18" charset="0"/>
              </a:rPr>
              <a:t>Heart Writings</a:t>
            </a:r>
          </a:p>
        </p:txBody>
      </p:sp>
      <p:pic>
        <p:nvPicPr>
          <p:cNvPr id="5" name="Picture 5" descr="http://www.hostos.cuny.edu/wac/images/students_slideshow/love_writing.jpg"/>
          <p:cNvPicPr>
            <a:picLocks noChangeAspect="1" noChangeArrowheads="1"/>
          </p:cNvPicPr>
          <p:nvPr/>
        </p:nvPicPr>
        <p:blipFill>
          <a:blip r:embed="rId2" cstate="print">
            <a:lum bright="-10000"/>
          </a:blip>
          <a:srcRect/>
          <a:stretch>
            <a:fillRect/>
          </a:stretch>
        </p:blipFill>
        <p:spPr bwMode="auto">
          <a:xfrm>
            <a:off x="5105400" y="3048000"/>
            <a:ext cx="3886200" cy="3525068"/>
          </a:xfrm>
          <a:prstGeom prst="ellipse">
            <a:avLst/>
          </a:prstGeom>
          <a:ln>
            <a:noFill/>
          </a:ln>
          <a:effectLst>
            <a:softEdge rad="112500"/>
          </a:effectLst>
        </p:spPr>
      </p:pic>
      <p:sp>
        <p:nvSpPr>
          <p:cNvPr id="18438" name="TextBox 5"/>
          <p:cNvSpPr txBox="1">
            <a:spLocks noChangeArrowheads="1"/>
          </p:cNvSpPr>
          <p:nvPr/>
        </p:nvSpPr>
        <p:spPr bwMode="auto">
          <a:xfrm>
            <a:off x="152400" y="762000"/>
            <a:ext cx="5181600" cy="5386388"/>
          </a:xfrm>
          <a:prstGeom prst="rect">
            <a:avLst/>
          </a:prstGeom>
          <a:noFill/>
          <a:ln w="9525">
            <a:noFill/>
            <a:miter lim="800000"/>
            <a:headEnd/>
            <a:tailEnd/>
          </a:ln>
        </p:spPr>
        <p:txBody>
          <a:bodyPr>
            <a:spAutoFit/>
          </a:bodyPr>
          <a:lstStyle/>
          <a:p>
            <a:r>
              <a:rPr lang="en-US" sz="2800">
                <a:solidFill>
                  <a:schemeClr val="bg1"/>
                </a:solidFill>
                <a:latin typeface="Century" pitchFamily="18" charset="0"/>
              </a:rPr>
              <a:t>The Bible records four times where God writes.</a:t>
            </a:r>
          </a:p>
          <a:p>
            <a:pPr>
              <a:buFont typeface="Wingdings" pitchFamily="2" charset="2"/>
              <a:buChar char="q"/>
            </a:pPr>
            <a:endParaRPr lang="en-US">
              <a:solidFill>
                <a:schemeClr val="bg1"/>
              </a:solidFill>
              <a:latin typeface="Century" pitchFamily="18" charset="0"/>
            </a:endParaRPr>
          </a:p>
          <a:p>
            <a:pPr>
              <a:buFont typeface="Wingdings" pitchFamily="2" charset="2"/>
              <a:buChar char="q"/>
            </a:pPr>
            <a:r>
              <a:rPr lang="en-US" i="1">
                <a:solidFill>
                  <a:schemeClr val="bg1"/>
                </a:solidFill>
                <a:latin typeface="Century" pitchFamily="18" charset="0"/>
              </a:rPr>
              <a:t>Ten Commandments</a:t>
            </a:r>
          </a:p>
          <a:p>
            <a:pPr>
              <a:buFont typeface="Wingdings" pitchFamily="2" charset="2"/>
              <a:buChar char="q"/>
            </a:pPr>
            <a:r>
              <a:rPr lang="en-US" b="1">
                <a:solidFill>
                  <a:schemeClr val="bg1"/>
                </a:solidFill>
                <a:latin typeface="Century" pitchFamily="18" charset="0"/>
              </a:rPr>
              <a:t>(Exodus (31:18)</a:t>
            </a:r>
          </a:p>
          <a:p>
            <a:pPr>
              <a:buFont typeface="Wingdings" pitchFamily="2" charset="2"/>
              <a:buChar char="q"/>
            </a:pPr>
            <a:endParaRPr lang="en-US" b="1">
              <a:solidFill>
                <a:schemeClr val="bg1"/>
              </a:solidFill>
              <a:latin typeface="Century" pitchFamily="18" charset="0"/>
            </a:endParaRPr>
          </a:p>
          <a:p>
            <a:pPr>
              <a:buFont typeface="Wingdings" pitchFamily="2" charset="2"/>
              <a:buChar char="q"/>
            </a:pPr>
            <a:r>
              <a:rPr lang="en-US" i="1">
                <a:solidFill>
                  <a:schemeClr val="bg1"/>
                </a:solidFill>
                <a:latin typeface="Century" pitchFamily="18" charset="0"/>
              </a:rPr>
              <a:t>Handwriting on the Wall</a:t>
            </a:r>
          </a:p>
          <a:p>
            <a:pPr>
              <a:buFont typeface="Wingdings" pitchFamily="2" charset="2"/>
              <a:buChar char="q"/>
            </a:pPr>
            <a:r>
              <a:rPr lang="en-US" b="1">
                <a:solidFill>
                  <a:schemeClr val="bg1"/>
                </a:solidFill>
                <a:latin typeface="Century" pitchFamily="18" charset="0"/>
              </a:rPr>
              <a:t>(Daniel 5:5)</a:t>
            </a:r>
          </a:p>
          <a:p>
            <a:pPr>
              <a:buFont typeface="Wingdings" pitchFamily="2" charset="2"/>
              <a:buChar char="q"/>
            </a:pPr>
            <a:endParaRPr lang="en-US" b="1">
              <a:solidFill>
                <a:schemeClr val="bg1"/>
              </a:solidFill>
              <a:latin typeface="Century" pitchFamily="18" charset="0"/>
            </a:endParaRPr>
          </a:p>
          <a:p>
            <a:pPr>
              <a:buFont typeface="Wingdings" pitchFamily="2" charset="2"/>
              <a:buChar char="q"/>
            </a:pPr>
            <a:r>
              <a:rPr lang="en-US" i="1">
                <a:solidFill>
                  <a:schemeClr val="bg1"/>
                </a:solidFill>
                <a:latin typeface="Century" pitchFamily="18" charset="0"/>
              </a:rPr>
              <a:t>Wrote on the Ground</a:t>
            </a:r>
          </a:p>
          <a:p>
            <a:pPr>
              <a:buFont typeface="Wingdings" pitchFamily="2" charset="2"/>
              <a:buChar char="q"/>
            </a:pPr>
            <a:r>
              <a:rPr lang="en-US" b="1">
                <a:solidFill>
                  <a:schemeClr val="bg1"/>
                </a:solidFill>
                <a:latin typeface="Century" pitchFamily="18" charset="0"/>
              </a:rPr>
              <a:t>(John 8:8)</a:t>
            </a:r>
          </a:p>
          <a:p>
            <a:pPr>
              <a:buFont typeface="Wingdings" pitchFamily="2" charset="2"/>
              <a:buChar char="q"/>
            </a:pPr>
            <a:endParaRPr lang="en-US" b="1">
              <a:solidFill>
                <a:schemeClr val="bg1"/>
              </a:solidFill>
              <a:latin typeface="Century" pitchFamily="18" charset="0"/>
            </a:endParaRPr>
          </a:p>
          <a:p>
            <a:pPr>
              <a:buFont typeface="Wingdings" pitchFamily="2" charset="2"/>
              <a:buChar char="q"/>
            </a:pPr>
            <a:r>
              <a:rPr lang="en-US" i="1">
                <a:solidFill>
                  <a:schemeClr val="bg1"/>
                </a:solidFill>
                <a:latin typeface="Century" pitchFamily="18" charset="0"/>
              </a:rPr>
              <a:t>Writes upon Hearts</a:t>
            </a:r>
          </a:p>
          <a:p>
            <a:pPr>
              <a:buFont typeface="Wingdings" pitchFamily="2" charset="2"/>
              <a:buChar char="q"/>
            </a:pPr>
            <a:r>
              <a:rPr lang="en-US" b="1">
                <a:solidFill>
                  <a:schemeClr val="bg1"/>
                </a:solidFill>
                <a:latin typeface="Century" pitchFamily="18" charset="0"/>
              </a:rPr>
              <a:t>(Hebrews 8:10)</a:t>
            </a:r>
          </a:p>
        </p:txBody>
      </p:sp>
      <p:sp>
        <p:nvSpPr>
          <p:cNvPr id="2" name="Title 1"/>
          <p:cNvSpPr>
            <a:spLocks noGrp="1"/>
          </p:cNvSpPr>
          <p:nvPr>
            <p:ph type="title"/>
          </p:nvPr>
        </p:nvSpPr>
        <p:spPr>
          <a:xfrm>
            <a:off x="6324600" y="0"/>
            <a:ext cx="2819400" cy="533400"/>
          </a:xfrm>
        </p:spPr>
        <p:txBody>
          <a:bodyPr/>
          <a:lstStyle/>
          <a:p>
            <a:pPr eaLnBrk="1" hangingPunct="1"/>
            <a:r>
              <a:rPr lang="en-US" sz="1400" smtClean="0"/>
              <a:t>Lesson 53- The Problem of the Heart </a:t>
            </a:r>
            <a:br>
              <a:rPr lang="en-US" sz="1400" smtClean="0"/>
            </a:br>
            <a:r>
              <a:rPr lang="en-US" sz="1400" smtClean="0"/>
              <a:t>Is the Heart of the Problem</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8438">
                                            <p:txEl>
                                              <p:pRg st="2" end="2"/>
                                            </p:txEl>
                                          </p:spTgt>
                                        </p:tgtEl>
                                        <p:attrNameLst>
                                          <p:attrName>style.visibility</p:attrName>
                                        </p:attrNameLst>
                                      </p:cBhvr>
                                      <p:to>
                                        <p:strVal val="visible"/>
                                      </p:to>
                                    </p:set>
                                    <p:anim calcmode="lin" valueType="num">
                                      <p:cBhvr>
                                        <p:cTn id="7" dur="500" fill="hold"/>
                                        <p:tgtEl>
                                          <p:spTgt spid="1843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8438">
                                            <p:txEl>
                                              <p:pRg st="2" end="2"/>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8438">
                                            <p:txEl>
                                              <p:pRg st="3" end="3"/>
                                            </p:txEl>
                                          </p:spTgt>
                                        </p:tgtEl>
                                        <p:attrNameLst>
                                          <p:attrName>style.visibility</p:attrName>
                                        </p:attrNameLst>
                                      </p:cBhvr>
                                      <p:to>
                                        <p:strVal val="visible"/>
                                      </p:to>
                                    </p:set>
                                    <p:anim calcmode="lin" valueType="num">
                                      <p:cBhvr>
                                        <p:cTn id="11" dur="500" fill="hold"/>
                                        <p:tgtEl>
                                          <p:spTgt spid="18438">
                                            <p:txEl>
                                              <p:pRg st="3" end="3"/>
                                            </p:txEl>
                                          </p:spTgt>
                                        </p:tgtEl>
                                        <p:attrNameLst>
                                          <p:attrName>ppt_w</p:attrName>
                                        </p:attrNameLst>
                                      </p:cBhvr>
                                      <p:tavLst>
                                        <p:tav tm="0">
                                          <p:val>
                                            <p:fltVal val="0"/>
                                          </p:val>
                                        </p:tav>
                                        <p:tav tm="100000">
                                          <p:val>
                                            <p:strVal val="#ppt_w"/>
                                          </p:val>
                                        </p:tav>
                                      </p:tavLst>
                                    </p:anim>
                                    <p:anim calcmode="lin" valueType="num">
                                      <p:cBhvr>
                                        <p:cTn id="12" dur="500" fill="hold"/>
                                        <p:tgtEl>
                                          <p:spTgt spid="18438">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18438">
                                            <p:txEl>
                                              <p:pRg st="5" end="5"/>
                                            </p:txEl>
                                          </p:spTgt>
                                        </p:tgtEl>
                                        <p:attrNameLst>
                                          <p:attrName>style.visibility</p:attrName>
                                        </p:attrNameLst>
                                      </p:cBhvr>
                                      <p:to>
                                        <p:strVal val="visible"/>
                                      </p:to>
                                    </p:set>
                                    <p:anim calcmode="lin" valueType="num">
                                      <p:cBhvr>
                                        <p:cTn id="17" dur="500" fill="hold"/>
                                        <p:tgtEl>
                                          <p:spTgt spid="18438">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18438">
                                            <p:txEl>
                                              <p:pRg st="5" end="5"/>
                                            </p:txEl>
                                          </p:spTgt>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18438">
                                            <p:txEl>
                                              <p:pRg st="6" end="6"/>
                                            </p:txEl>
                                          </p:spTgt>
                                        </p:tgtEl>
                                        <p:attrNameLst>
                                          <p:attrName>style.visibility</p:attrName>
                                        </p:attrNameLst>
                                      </p:cBhvr>
                                      <p:to>
                                        <p:strVal val="visible"/>
                                      </p:to>
                                    </p:set>
                                    <p:anim calcmode="lin" valueType="num">
                                      <p:cBhvr>
                                        <p:cTn id="21" dur="500" fill="hold"/>
                                        <p:tgtEl>
                                          <p:spTgt spid="18438">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18438">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18438">
                                            <p:txEl>
                                              <p:pRg st="8" end="8"/>
                                            </p:txEl>
                                          </p:spTgt>
                                        </p:tgtEl>
                                        <p:attrNameLst>
                                          <p:attrName>style.visibility</p:attrName>
                                        </p:attrNameLst>
                                      </p:cBhvr>
                                      <p:to>
                                        <p:strVal val="visible"/>
                                      </p:to>
                                    </p:set>
                                    <p:anim calcmode="lin" valueType="num">
                                      <p:cBhvr>
                                        <p:cTn id="27" dur="500" fill="hold"/>
                                        <p:tgtEl>
                                          <p:spTgt spid="18438">
                                            <p:txEl>
                                              <p:pRg st="8" end="8"/>
                                            </p:txEl>
                                          </p:spTgt>
                                        </p:tgtEl>
                                        <p:attrNameLst>
                                          <p:attrName>ppt_w</p:attrName>
                                        </p:attrNameLst>
                                      </p:cBhvr>
                                      <p:tavLst>
                                        <p:tav tm="0">
                                          <p:val>
                                            <p:fltVal val="0"/>
                                          </p:val>
                                        </p:tav>
                                        <p:tav tm="100000">
                                          <p:val>
                                            <p:strVal val="#ppt_w"/>
                                          </p:val>
                                        </p:tav>
                                      </p:tavLst>
                                    </p:anim>
                                    <p:anim calcmode="lin" valueType="num">
                                      <p:cBhvr>
                                        <p:cTn id="28" dur="500" fill="hold"/>
                                        <p:tgtEl>
                                          <p:spTgt spid="18438">
                                            <p:txEl>
                                              <p:pRg st="8" end="8"/>
                                            </p:txEl>
                                          </p:spTgt>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18438">
                                            <p:txEl>
                                              <p:pRg st="9" end="9"/>
                                            </p:txEl>
                                          </p:spTgt>
                                        </p:tgtEl>
                                        <p:attrNameLst>
                                          <p:attrName>style.visibility</p:attrName>
                                        </p:attrNameLst>
                                      </p:cBhvr>
                                      <p:to>
                                        <p:strVal val="visible"/>
                                      </p:to>
                                    </p:set>
                                    <p:anim calcmode="lin" valueType="num">
                                      <p:cBhvr>
                                        <p:cTn id="31" dur="500" fill="hold"/>
                                        <p:tgtEl>
                                          <p:spTgt spid="18438">
                                            <p:txEl>
                                              <p:pRg st="9" end="9"/>
                                            </p:txEl>
                                          </p:spTgt>
                                        </p:tgtEl>
                                        <p:attrNameLst>
                                          <p:attrName>ppt_w</p:attrName>
                                        </p:attrNameLst>
                                      </p:cBhvr>
                                      <p:tavLst>
                                        <p:tav tm="0">
                                          <p:val>
                                            <p:fltVal val="0"/>
                                          </p:val>
                                        </p:tav>
                                        <p:tav tm="100000">
                                          <p:val>
                                            <p:strVal val="#ppt_w"/>
                                          </p:val>
                                        </p:tav>
                                      </p:tavLst>
                                    </p:anim>
                                    <p:anim calcmode="lin" valueType="num">
                                      <p:cBhvr>
                                        <p:cTn id="32" dur="500" fill="hold"/>
                                        <p:tgtEl>
                                          <p:spTgt spid="18438">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18438">
                                            <p:txEl>
                                              <p:pRg st="11" end="11"/>
                                            </p:txEl>
                                          </p:spTgt>
                                        </p:tgtEl>
                                        <p:attrNameLst>
                                          <p:attrName>style.visibility</p:attrName>
                                        </p:attrNameLst>
                                      </p:cBhvr>
                                      <p:to>
                                        <p:strVal val="visible"/>
                                      </p:to>
                                    </p:set>
                                    <p:anim calcmode="lin" valueType="num">
                                      <p:cBhvr>
                                        <p:cTn id="37" dur="500" fill="hold"/>
                                        <p:tgtEl>
                                          <p:spTgt spid="18438">
                                            <p:txEl>
                                              <p:pRg st="11" end="11"/>
                                            </p:txEl>
                                          </p:spTgt>
                                        </p:tgtEl>
                                        <p:attrNameLst>
                                          <p:attrName>ppt_w</p:attrName>
                                        </p:attrNameLst>
                                      </p:cBhvr>
                                      <p:tavLst>
                                        <p:tav tm="0">
                                          <p:val>
                                            <p:fltVal val="0"/>
                                          </p:val>
                                        </p:tav>
                                        <p:tav tm="100000">
                                          <p:val>
                                            <p:strVal val="#ppt_w"/>
                                          </p:val>
                                        </p:tav>
                                      </p:tavLst>
                                    </p:anim>
                                    <p:anim calcmode="lin" valueType="num">
                                      <p:cBhvr>
                                        <p:cTn id="38" dur="500" fill="hold"/>
                                        <p:tgtEl>
                                          <p:spTgt spid="18438">
                                            <p:txEl>
                                              <p:pRg st="11" end="11"/>
                                            </p:txEl>
                                          </p:spTgt>
                                        </p:tgtEl>
                                        <p:attrNameLst>
                                          <p:attrName>ppt_h</p:attrName>
                                        </p:attrNameLst>
                                      </p:cBhvr>
                                      <p:tavLst>
                                        <p:tav tm="0">
                                          <p:val>
                                            <p:strVal val="#ppt_h"/>
                                          </p:val>
                                        </p:tav>
                                        <p:tav tm="100000">
                                          <p:val>
                                            <p:strVal val="#ppt_h"/>
                                          </p:val>
                                        </p:tav>
                                      </p:tavLst>
                                    </p:anim>
                                  </p:childTnLst>
                                </p:cTn>
                              </p:par>
                              <p:par>
                                <p:cTn id="39" presetID="17" presetClass="entr" presetSubtype="10" fill="hold" nodeType="withEffect">
                                  <p:stCondLst>
                                    <p:cond delay="0"/>
                                  </p:stCondLst>
                                  <p:childTnLst>
                                    <p:set>
                                      <p:cBhvr>
                                        <p:cTn id="40" dur="1" fill="hold">
                                          <p:stCondLst>
                                            <p:cond delay="0"/>
                                          </p:stCondLst>
                                        </p:cTn>
                                        <p:tgtEl>
                                          <p:spTgt spid="18438">
                                            <p:txEl>
                                              <p:pRg st="12" end="12"/>
                                            </p:txEl>
                                          </p:spTgt>
                                        </p:tgtEl>
                                        <p:attrNameLst>
                                          <p:attrName>style.visibility</p:attrName>
                                        </p:attrNameLst>
                                      </p:cBhvr>
                                      <p:to>
                                        <p:strVal val="visible"/>
                                      </p:to>
                                    </p:set>
                                    <p:anim calcmode="lin" valueType="num">
                                      <p:cBhvr>
                                        <p:cTn id="41" dur="500" fill="hold"/>
                                        <p:tgtEl>
                                          <p:spTgt spid="18438">
                                            <p:txEl>
                                              <p:pRg st="12" end="12"/>
                                            </p:txEl>
                                          </p:spTgt>
                                        </p:tgtEl>
                                        <p:attrNameLst>
                                          <p:attrName>ppt_w</p:attrName>
                                        </p:attrNameLst>
                                      </p:cBhvr>
                                      <p:tavLst>
                                        <p:tav tm="0">
                                          <p:val>
                                            <p:fltVal val="0"/>
                                          </p:val>
                                        </p:tav>
                                        <p:tav tm="100000">
                                          <p:val>
                                            <p:strVal val="#ppt_w"/>
                                          </p:val>
                                        </p:tav>
                                      </p:tavLst>
                                    </p:anim>
                                    <p:anim calcmode="lin" valueType="num">
                                      <p:cBhvr>
                                        <p:cTn id="42" dur="500" fill="hold"/>
                                        <p:tgtEl>
                                          <p:spTgt spid="18438">
                                            <p:txEl>
                                              <p:pRg st="12" end="1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6324600"/>
            <a:ext cx="3565525" cy="338138"/>
          </a:xfrm>
          <a:prstGeom prst="rect">
            <a:avLst/>
          </a:prstGeom>
          <a:noFill/>
        </p:spPr>
        <p:txBody>
          <a:bodyPr wrap="none">
            <a:spAutoFit/>
          </a:bodyPr>
          <a:lstStyle/>
          <a:p>
            <a:pPr>
              <a:defRPr/>
            </a:pPr>
            <a:r>
              <a:rPr lang="en-US" sz="1600" dirty="0">
                <a:solidFill>
                  <a:schemeClr val="accent3"/>
                </a:solidFill>
                <a:latin typeface="+mj-lt"/>
              </a:rPr>
              <a:t>Global Center for Christian Development</a:t>
            </a:r>
          </a:p>
        </p:txBody>
      </p:sp>
      <p:pic>
        <p:nvPicPr>
          <p:cNvPr id="19459" name="Picture 2"/>
          <p:cNvPicPr>
            <a:picLocks noChangeAspect="1" noChangeArrowheads="1"/>
          </p:cNvPicPr>
          <p:nvPr/>
        </p:nvPicPr>
        <p:blipFill>
          <a:blip r:embed="rId2" cstate="print"/>
          <a:srcRect/>
          <a:stretch>
            <a:fillRect/>
          </a:stretch>
        </p:blipFill>
        <p:spPr bwMode="auto">
          <a:xfrm>
            <a:off x="228600" y="2133600"/>
            <a:ext cx="4298950" cy="4276725"/>
          </a:xfrm>
          <a:prstGeom prst="rect">
            <a:avLst/>
          </a:prstGeom>
          <a:noFill/>
          <a:ln w="9525">
            <a:noFill/>
            <a:miter lim="800000"/>
            <a:headEnd/>
            <a:tailEnd/>
          </a:ln>
        </p:spPr>
      </p:pic>
      <p:sp>
        <p:nvSpPr>
          <p:cNvPr id="11" name="TextBox 10"/>
          <p:cNvSpPr txBox="1">
            <a:spLocks noChangeArrowheads="1"/>
          </p:cNvSpPr>
          <p:nvPr/>
        </p:nvSpPr>
        <p:spPr bwMode="auto">
          <a:xfrm>
            <a:off x="4343400" y="838200"/>
            <a:ext cx="4572000" cy="3694113"/>
          </a:xfrm>
          <a:prstGeom prst="rect">
            <a:avLst/>
          </a:prstGeom>
          <a:noFill/>
          <a:ln w="9525">
            <a:noFill/>
            <a:miter lim="800000"/>
            <a:headEnd/>
            <a:tailEnd/>
          </a:ln>
        </p:spPr>
        <p:txBody>
          <a:bodyPr>
            <a:spAutoFit/>
          </a:bodyPr>
          <a:lstStyle/>
          <a:p>
            <a:pPr algn="ctr"/>
            <a:r>
              <a:rPr lang="en-US" sz="2600">
                <a:solidFill>
                  <a:schemeClr val="bg1"/>
                </a:solidFill>
                <a:latin typeface="Century" pitchFamily="18" charset="0"/>
              </a:rPr>
              <a:t>We must yield ourselves to Jesus the Heart Specialist; allow Him to give us a new heart; to write His laws on our hearts as we hide His Word there. We must keep our heart clean and tuned into the Spirit and cleave unto the Lord.</a:t>
            </a:r>
          </a:p>
        </p:txBody>
      </p:sp>
      <p:sp>
        <p:nvSpPr>
          <p:cNvPr id="19461" name="Title 1"/>
          <p:cNvSpPr>
            <a:spLocks noGrp="1"/>
          </p:cNvSpPr>
          <p:nvPr>
            <p:ph type="title"/>
          </p:nvPr>
        </p:nvSpPr>
        <p:spPr>
          <a:xfrm>
            <a:off x="6324600" y="0"/>
            <a:ext cx="2819400" cy="533400"/>
          </a:xfrm>
        </p:spPr>
        <p:txBody>
          <a:bodyPr/>
          <a:lstStyle/>
          <a:p>
            <a:pPr eaLnBrk="1" hangingPunct="1"/>
            <a:r>
              <a:rPr lang="en-US" sz="1400" smtClean="0"/>
              <a:t>Lesson 53- The Problem of the Heart </a:t>
            </a:r>
            <a:br>
              <a:rPr lang="en-US" sz="1400" smtClean="0"/>
            </a:br>
            <a:r>
              <a:rPr lang="en-US" sz="1400" smtClean="0"/>
              <a:t>Is the Heart of the Problem</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6324600"/>
            <a:ext cx="3565525" cy="338138"/>
          </a:xfrm>
          <a:prstGeom prst="rect">
            <a:avLst/>
          </a:prstGeom>
          <a:noFill/>
        </p:spPr>
        <p:txBody>
          <a:bodyPr wrap="none">
            <a:spAutoFit/>
          </a:bodyPr>
          <a:lstStyle/>
          <a:p>
            <a:pPr>
              <a:defRPr/>
            </a:pPr>
            <a:r>
              <a:rPr lang="en-US" sz="1600" dirty="0">
                <a:solidFill>
                  <a:schemeClr val="accent3"/>
                </a:solidFill>
                <a:latin typeface="+mj-lt"/>
              </a:rPr>
              <a:t>Global Center for Christian Development</a:t>
            </a:r>
          </a:p>
        </p:txBody>
      </p:sp>
      <p:sp>
        <p:nvSpPr>
          <p:cNvPr id="6" name="Rectangle 5"/>
          <p:cNvSpPr/>
          <p:nvPr/>
        </p:nvSpPr>
        <p:spPr>
          <a:xfrm>
            <a:off x="1143000" y="838200"/>
            <a:ext cx="6629400" cy="1528466"/>
          </a:xfrm>
          <a:prstGeom prst="rect">
            <a:avLst/>
          </a:prstGeom>
          <a:noFill/>
        </p:spPr>
        <p:txBody>
          <a:bodyPr wrap="none">
            <a:prstTxWarp prst="textWave1">
              <a:avLst/>
            </a:prstTxWarp>
            <a:spAutoFit/>
            <a:scene3d>
              <a:camera prst="perspectiveLeft"/>
              <a:lightRig rig="soft" dir="t">
                <a:rot lat="0" lon="0" rev="10800000"/>
              </a:lightRig>
            </a:scene3d>
            <a:sp3d>
              <a:bevelT w="27940" h="12700"/>
              <a:contourClr>
                <a:srgbClr val="DDDDDD"/>
              </a:contourClr>
            </a:sp3d>
          </a:bodyPr>
          <a:lstStyle/>
          <a:p>
            <a:pPr algn="ctr">
              <a:defRPr/>
            </a:pPr>
            <a:r>
              <a:rPr lang="en-US" sz="5400" b="1" spc="150" dirty="0">
                <a:ln w="11430"/>
                <a:solidFill>
                  <a:srgbClr val="F8F8F8"/>
                </a:solidFill>
                <a:effectLst>
                  <a:glow rad="228600">
                    <a:schemeClr val="accent3">
                      <a:satMod val="175000"/>
                      <a:alpha val="40000"/>
                    </a:schemeClr>
                  </a:glow>
                  <a:outerShdw blurRad="25400" algn="tl" rotWithShape="0">
                    <a:srgbClr val="000000">
                      <a:alpha val="43000"/>
                    </a:srgbClr>
                  </a:outerShdw>
                </a:effectLst>
                <a:latin typeface="Century" pitchFamily="18" charset="0"/>
              </a:rPr>
              <a:t>A Prayer From the Heart</a:t>
            </a:r>
          </a:p>
        </p:txBody>
      </p:sp>
      <p:sp>
        <p:nvSpPr>
          <p:cNvPr id="20484" name="TextBox 6"/>
          <p:cNvSpPr txBox="1">
            <a:spLocks noChangeArrowheads="1"/>
          </p:cNvSpPr>
          <p:nvPr/>
        </p:nvSpPr>
        <p:spPr bwMode="auto">
          <a:xfrm>
            <a:off x="1219200" y="2438400"/>
            <a:ext cx="7010400" cy="2554288"/>
          </a:xfrm>
          <a:prstGeom prst="rect">
            <a:avLst/>
          </a:prstGeom>
          <a:noFill/>
          <a:ln w="9525">
            <a:noFill/>
            <a:miter lim="800000"/>
            <a:headEnd/>
            <a:tailEnd/>
          </a:ln>
        </p:spPr>
        <p:txBody>
          <a:bodyPr>
            <a:spAutoFit/>
          </a:bodyPr>
          <a:lstStyle/>
          <a:p>
            <a:pPr algn="ctr"/>
            <a:r>
              <a:rPr lang="en-US" sz="4000" b="1">
                <a:solidFill>
                  <a:schemeClr val="bg1"/>
                </a:solidFill>
                <a:latin typeface="Century" pitchFamily="18" charset="0"/>
              </a:rPr>
              <a:t>“Create in me a clean heart, O God: and renew a right spirit within me.” </a:t>
            </a:r>
          </a:p>
          <a:p>
            <a:pPr algn="ctr"/>
            <a:r>
              <a:rPr lang="en-US" sz="4000" b="1">
                <a:solidFill>
                  <a:schemeClr val="bg1"/>
                </a:solidFill>
                <a:latin typeface="Century" pitchFamily="18" charset="0"/>
              </a:rPr>
              <a:t>Psalm 51:10</a:t>
            </a:r>
          </a:p>
        </p:txBody>
      </p:sp>
      <p:sp>
        <p:nvSpPr>
          <p:cNvPr id="20485" name="Title 1"/>
          <p:cNvSpPr>
            <a:spLocks noGrp="1"/>
          </p:cNvSpPr>
          <p:nvPr>
            <p:ph type="title"/>
          </p:nvPr>
        </p:nvSpPr>
        <p:spPr>
          <a:xfrm>
            <a:off x="6324600" y="0"/>
            <a:ext cx="2819400" cy="533400"/>
          </a:xfrm>
        </p:spPr>
        <p:txBody>
          <a:bodyPr/>
          <a:lstStyle/>
          <a:p>
            <a:pPr eaLnBrk="1" hangingPunct="1"/>
            <a:r>
              <a:rPr lang="en-US" sz="1400" smtClean="0"/>
              <a:t>Lesson 53- The Problem of the Heart </a:t>
            </a:r>
            <a:br>
              <a:rPr lang="en-US" sz="1400" smtClean="0"/>
            </a:br>
            <a:r>
              <a:rPr lang="en-US" sz="1400" smtClean="0"/>
              <a:t>Is the Heart of the Problem</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00200" y="1905000"/>
            <a:ext cx="6019800" cy="3124200"/>
          </a:xfrm>
          <a:prstGeom prst="rect">
            <a:avLst/>
          </a:prstGeom>
          <a:noFill/>
        </p:spPr>
        <p:txBody>
          <a:bodyPr wrap="none">
            <a:prstTxWarp prst="textWave1">
              <a:avLst/>
            </a:prstTxWarp>
            <a:spAutoFit/>
          </a:bodyPr>
          <a:lstStyle/>
          <a:p>
            <a:pPr algn="ctr">
              <a:defRPr/>
            </a:pPr>
            <a:r>
              <a:rPr lang="en-US" sz="5400" b="1" dirty="0">
                <a:ln w="12700">
                  <a:solidFill>
                    <a:schemeClr val="tx2">
                      <a:satMod val="155000"/>
                    </a:schemeClr>
                  </a:solidFill>
                  <a:prstDash val="solid"/>
                </a:ln>
                <a:solidFill>
                  <a:srgbClr val="3FE5E1"/>
                </a:solidFill>
                <a:effectLst>
                  <a:glow rad="228600">
                    <a:schemeClr val="accent3">
                      <a:satMod val="175000"/>
                      <a:alpha val="40000"/>
                    </a:schemeClr>
                  </a:glow>
                  <a:outerShdw blurRad="41275" dist="20320" dir="1800000" algn="tl" rotWithShape="0">
                    <a:srgbClr val="000000">
                      <a:alpha val="40000"/>
                    </a:srgbClr>
                  </a:outerShdw>
                </a:effectLst>
                <a:latin typeface="Cooper Black" pitchFamily="18" charset="0"/>
              </a:rPr>
              <a:t>Study Questions</a:t>
            </a:r>
          </a:p>
        </p:txBody>
      </p:sp>
      <p:sp>
        <p:nvSpPr>
          <p:cNvPr id="21507" name="Title 1"/>
          <p:cNvSpPr>
            <a:spLocks noGrp="1"/>
          </p:cNvSpPr>
          <p:nvPr>
            <p:ph type="title"/>
          </p:nvPr>
        </p:nvSpPr>
        <p:spPr>
          <a:xfrm>
            <a:off x="6324600" y="0"/>
            <a:ext cx="2819400" cy="533400"/>
          </a:xfrm>
        </p:spPr>
        <p:txBody>
          <a:bodyPr/>
          <a:lstStyle/>
          <a:p>
            <a:pPr eaLnBrk="1" hangingPunct="1"/>
            <a:r>
              <a:rPr lang="en-US" sz="1400" smtClean="0"/>
              <a:t>Lesson 53- The Problem of the Heart </a:t>
            </a:r>
            <a:br>
              <a:rPr lang="en-US" sz="1400" smtClean="0"/>
            </a:br>
            <a:r>
              <a:rPr lang="en-US" sz="1400" smtClean="0"/>
              <a:t>Is the Heart of the Problem</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324600" y="0"/>
            <a:ext cx="2819400" cy="533400"/>
          </a:xfrm>
        </p:spPr>
        <p:txBody>
          <a:bodyPr/>
          <a:lstStyle/>
          <a:p>
            <a:pPr eaLnBrk="1" hangingPunct="1"/>
            <a:r>
              <a:rPr lang="en-US" sz="1400" smtClean="0"/>
              <a:t>Lesson 53- The Problem of the Heart </a:t>
            </a:r>
            <a:br>
              <a:rPr lang="en-US" sz="1400" smtClean="0"/>
            </a:br>
            <a:r>
              <a:rPr lang="en-US" sz="1400" smtClean="0"/>
              <a:t>Is the Heart of the Problem</a:t>
            </a:r>
          </a:p>
        </p:txBody>
      </p:sp>
      <p:sp>
        <p:nvSpPr>
          <p:cNvPr id="3" name="TextBox 2"/>
          <p:cNvSpPr txBox="1">
            <a:spLocks noChangeArrowheads="1"/>
          </p:cNvSpPr>
          <p:nvPr/>
        </p:nvSpPr>
        <p:spPr bwMode="auto">
          <a:xfrm>
            <a:off x="4495800" y="838200"/>
            <a:ext cx="4419600" cy="1200150"/>
          </a:xfrm>
          <a:prstGeom prst="rect">
            <a:avLst/>
          </a:prstGeom>
          <a:noFill/>
          <a:ln w="9525">
            <a:noFill/>
            <a:miter lim="800000"/>
            <a:headEnd/>
            <a:tailEnd/>
          </a:ln>
        </p:spPr>
        <p:txBody>
          <a:bodyPr>
            <a:spAutoFit/>
          </a:bodyPr>
          <a:lstStyle/>
          <a:p>
            <a:r>
              <a:rPr lang="en-US">
                <a:solidFill>
                  <a:schemeClr val="bg1"/>
                </a:solidFill>
                <a:latin typeface="Century" pitchFamily="18" charset="0"/>
              </a:rPr>
              <a:t>“For thy heart is not right in the sight of God.”        				Acts 8:21</a:t>
            </a:r>
          </a:p>
        </p:txBody>
      </p:sp>
      <p:sp>
        <p:nvSpPr>
          <p:cNvPr id="4" name="TextBox 3"/>
          <p:cNvSpPr txBox="1">
            <a:spLocks noChangeArrowheads="1"/>
          </p:cNvSpPr>
          <p:nvPr/>
        </p:nvSpPr>
        <p:spPr bwMode="auto">
          <a:xfrm>
            <a:off x="1828800" y="2286000"/>
            <a:ext cx="5562600" cy="1938338"/>
          </a:xfrm>
          <a:prstGeom prst="rect">
            <a:avLst/>
          </a:prstGeom>
          <a:noFill/>
          <a:ln w="9525">
            <a:noFill/>
            <a:miter lim="800000"/>
            <a:headEnd/>
            <a:tailEnd/>
          </a:ln>
        </p:spPr>
        <p:txBody>
          <a:bodyPr>
            <a:spAutoFit/>
          </a:bodyPr>
          <a:lstStyle/>
          <a:p>
            <a:r>
              <a:rPr lang="en-US">
                <a:solidFill>
                  <a:schemeClr val="bg1"/>
                </a:solidFill>
                <a:latin typeface="Century" pitchFamily="18" charset="0"/>
              </a:rPr>
              <a:t>“To whom our fathers would not obey, but thrust him from them, and in their hearts turned back again in Egypt.” </a:t>
            </a:r>
          </a:p>
          <a:p>
            <a:r>
              <a:rPr lang="en-US">
                <a:solidFill>
                  <a:schemeClr val="bg1"/>
                </a:solidFill>
                <a:latin typeface="Century" pitchFamily="18" charset="0"/>
              </a:rPr>
              <a:t>				Acts 7:39</a:t>
            </a:r>
          </a:p>
        </p:txBody>
      </p:sp>
      <p:sp>
        <p:nvSpPr>
          <p:cNvPr id="5" name="TextBox 4"/>
          <p:cNvSpPr txBox="1">
            <a:spLocks noChangeArrowheads="1"/>
          </p:cNvSpPr>
          <p:nvPr/>
        </p:nvSpPr>
        <p:spPr bwMode="auto">
          <a:xfrm>
            <a:off x="228600" y="4419600"/>
            <a:ext cx="5105400" cy="1938338"/>
          </a:xfrm>
          <a:prstGeom prst="rect">
            <a:avLst/>
          </a:prstGeom>
          <a:noFill/>
          <a:ln w="9525">
            <a:noFill/>
            <a:miter lim="800000"/>
            <a:headEnd/>
            <a:tailEnd/>
          </a:ln>
        </p:spPr>
        <p:txBody>
          <a:bodyPr>
            <a:spAutoFit/>
          </a:bodyPr>
          <a:lstStyle/>
          <a:p>
            <a:r>
              <a:rPr lang="en-US">
                <a:solidFill>
                  <a:schemeClr val="bg1"/>
                </a:solidFill>
                <a:latin typeface="Century" pitchFamily="18" charset="0"/>
              </a:rPr>
              <a:t>“Ye stiffnecked and uncircumcised in heart and ears, ye do always resist the Holy Ghost; as your fathers did, so do ye.”</a:t>
            </a:r>
          </a:p>
          <a:p>
            <a:r>
              <a:rPr lang="en-US">
                <a:solidFill>
                  <a:schemeClr val="bg1"/>
                </a:solidFill>
                <a:latin typeface="Century" pitchFamily="18" charset="0"/>
              </a:rPr>
              <a:t>			Acts 7:51</a:t>
            </a:r>
          </a:p>
        </p:txBody>
      </p:sp>
      <p:sp>
        <p:nvSpPr>
          <p:cNvPr id="6" name="TextBox 5"/>
          <p:cNvSpPr txBox="1"/>
          <p:nvPr/>
        </p:nvSpPr>
        <p:spPr>
          <a:xfrm>
            <a:off x="152400" y="6324600"/>
            <a:ext cx="3565525" cy="338138"/>
          </a:xfrm>
          <a:prstGeom prst="rect">
            <a:avLst/>
          </a:prstGeom>
          <a:noFill/>
        </p:spPr>
        <p:txBody>
          <a:bodyPr wrap="none">
            <a:spAutoFit/>
          </a:bodyPr>
          <a:lstStyle/>
          <a:p>
            <a:pPr>
              <a:defRPr/>
            </a:pPr>
            <a:r>
              <a:rPr lang="en-US" sz="1600" dirty="0">
                <a:solidFill>
                  <a:schemeClr val="accent3"/>
                </a:solidFill>
                <a:latin typeface="+mj-lt"/>
              </a:rPr>
              <a:t>Global Center for Christian Development</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4"/>
          <p:cNvSpPr txBox="1">
            <a:spLocks noChangeArrowheads="1"/>
          </p:cNvSpPr>
          <p:nvPr/>
        </p:nvSpPr>
        <p:spPr bwMode="auto">
          <a:xfrm>
            <a:off x="304800" y="1219200"/>
            <a:ext cx="8382000" cy="1077913"/>
          </a:xfrm>
          <a:prstGeom prst="rect">
            <a:avLst/>
          </a:prstGeom>
          <a:noFill/>
          <a:ln w="9525">
            <a:noFill/>
            <a:miter lim="800000"/>
            <a:headEnd/>
            <a:tailEnd/>
          </a:ln>
        </p:spPr>
        <p:txBody>
          <a:bodyPr>
            <a:spAutoFit/>
          </a:bodyPr>
          <a:lstStyle/>
          <a:p>
            <a:pPr algn="ctr"/>
            <a:r>
              <a:rPr lang="en-US" sz="3200">
                <a:solidFill>
                  <a:schemeClr val="bg1"/>
                </a:solidFill>
                <a:latin typeface="Century" pitchFamily="18" charset="0"/>
              </a:rPr>
              <a:t>1. Why did the Spirit of the Lord depart from Saul?</a:t>
            </a:r>
          </a:p>
        </p:txBody>
      </p:sp>
      <p:sp>
        <p:nvSpPr>
          <p:cNvPr id="22532" name="TextBox 5"/>
          <p:cNvSpPr txBox="1">
            <a:spLocks noChangeArrowheads="1"/>
          </p:cNvSpPr>
          <p:nvPr/>
        </p:nvSpPr>
        <p:spPr bwMode="auto">
          <a:xfrm>
            <a:off x="228600" y="2667000"/>
            <a:ext cx="8686800" cy="1938338"/>
          </a:xfrm>
          <a:prstGeom prst="rect">
            <a:avLst/>
          </a:prstGeom>
          <a:noFill/>
          <a:ln w="9525">
            <a:noFill/>
            <a:miter lim="800000"/>
            <a:headEnd/>
            <a:tailEnd/>
          </a:ln>
        </p:spPr>
        <p:txBody>
          <a:bodyPr>
            <a:spAutoFit/>
          </a:bodyPr>
          <a:lstStyle/>
          <a:p>
            <a:pPr algn="ctr"/>
            <a:r>
              <a:rPr lang="en-US">
                <a:solidFill>
                  <a:schemeClr val="bg1"/>
                </a:solidFill>
              </a:rPr>
              <a:t>Shortly after being anointed king, Saul is found with severe heart problems. He gets a big man complex and his dependency on God gets smaller and smaller. He slowly forces God out of his heart, rebelling and allowing sin, idolatry, and stubbornness to rule in his heart. Samuel then left Saul and did not return to him again.</a:t>
            </a:r>
          </a:p>
        </p:txBody>
      </p:sp>
      <p:sp>
        <p:nvSpPr>
          <p:cNvPr id="2" name="Title 1"/>
          <p:cNvSpPr>
            <a:spLocks noGrp="1"/>
          </p:cNvSpPr>
          <p:nvPr>
            <p:ph type="title"/>
          </p:nvPr>
        </p:nvSpPr>
        <p:spPr>
          <a:xfrm>
            <a:off x="6324600" y="0"/>
            <a:ext cx="2819400" cy="533400"/>
          </a:xfrm>
        </p:spPr>
        <p:txBody>
          <a:bodyPr/>
          <a:lstStyle/>
          <a:p>
            <a:pPr eaLnBrk="1" hangingPunct="1"/>
            <a:r>
              <a:rPr lang="en-US" sz="1400" smtClean="0"/>
              <a:t>Lesson 53- The Problem of the Heart </a:t>
            </a:r>
            <a:br>
              <a:rPr lang="en-US" sz="1400" smtClean="0"/>
            </a:br>
            <a:r>
              <a:rPr lang="en-US" sz="1400" smtClean="0"/>
              <a:t>Is the Heart of the Problem</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Effect transition="in" filter="dissolve">
                                      <p:cBhvr>
                                        <p:cTn id="7" dur="500"/>
                                        <p:tgtEl>
                                          <p:spTgt spid="225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4"/>
          <p:cNvSpPr txBox="1">
            <a:spLocks noChangeArrowheads="1"/>
          </p:cNvSpPr>
          <p:nvPr/>
        </p:nvSpPr>
        <p:spPr bwMode="auto">
          <a:xfrm>
            <a:off x="609600" y="1143000"/>
            <a:ext cx="8153400" cy="1077913"/>
          </a:xfrm>
          <a:prstGeom prst="rect">
            <a:avLst/>
          </a:prstGeom>
          <a:noFill/>
          <a:ln w="9525">
            <a:noFill/>
            <a:miter lim="800000"/>
            <a:headEnd/>
            <a:tailEnd/>
          </a:ln>
        </p:spPr>
        <p:txBody>
          <a:bodyPr>
            <a:spAutoFit/>
          </a:bodyPr>
          <a:lstStyle/>
          <a:p>
            <a:pPr algn="ctr"/>
            <a:r>
              <a:rPr lang="en-US" sz="3200">
                <a:solidFill>
                  <a:schemeClr val="bg1"/>
                </a:solidFill>
                <a:latin typeface="Century" pitchFamily="18" charset="0"/>
              </a:rPr>
              <a:t>2. Who was a man “after God’s own heart?”</a:t>
            </a:r>
          </a:p>
        </p:txBody>
      </p:sp>
      <p:sp>
        <p:nvSpPr>
          <p:cNvPr id="23556" name="TextBox 5"/>
          <p:cNvSpPr txBox="1">
            <a:spLocks noChangeArrowheads="1"/>
          </p:cNvSpPr>
          <p:nvPr/>
        </p:nvSpPr>
        <p:spPr bwMode="auto">
          <a:xfrm>
            <a:off x="685800" y="3200400"/>
            <a:ext cx="7848600" cy="461963"/>
          </a:xfrm>
          <a:prstGeom prst="rect">
            <a:avLst/>
          </a:prstGeom>
          <a:noFill/>
          <a:ln w="9525">
            <a:noFill/>
            <a:miter lim="800000"/>
            <a:headEnd/>
            <a:tailEnd/>
          </a:ln>
        </p:spPr>
        <p:txBody>
          <a:bodyPr>
            <a:spAutoFit/>
          </a:bodyPr>
          <a:lstStyle/>
          <a:p>
            <a:pPr algn="ctr"/>
            <a:r>
              <a:rPr lang="en-US">
                <a:solidFill>
                  <a:schemeClr val="bg1"/>
                </a:solidFill>
                <a:latin typeface="Century" pitchFamily="18" charset="0"/>
              </a:rPr>
              <a:t>David was a man after God’s own heart.</a:t>
            </a:r>
          </a:p>
        </p:txBody>
      </p:sp>
      <p:sp>
        <p:nvSpPr>
          <p:cNvPr id="2" name="Title 1"/>
          <p:cNvSpPr>
            <a:spLocks noGrp="1"/>
          </p:cNvSpPr>
          <p:nvPr>
            <p:ph type="title"/>
          </p:nvPr>
        </p:nvSpPr>
        <p:spPr>
          <a:xfrm>
            <a:off x="6324600" y="0"/>
            <a:ext cx="2819400" cy="533400"/>
          </a:xfrm>
        </p:spPr>
        <p:txBody>
          <a:bodyPr/>
          <a:lstStyle/>
          <a:p>
            <a:pPr eaLnBrk="1" hangingPunct="1"/>
            <a:r>
              <a:rPr lang="en-US" sz="1400" smtClean="0"/>
              <a:t>Lesson 53- The Problem of the Heart </a:t>
            </a:r>
            <a:br>
              <a:rPr lang="en-US" sz="1400" smtClean="0"/>
            </a:br>
            <a:r>
              <a:rPr lang="en-US" sz="1400" smtClean="0"/>
              <a:t>Is the Heart of the Problem</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dissolve">
                                      <p:cBhvr>
                                        <p:cTn id="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762000" y="1143000"/>
            <a:ext cx="7848600" cy="584200"/>
          </a:xfrm>
          <a:prstGeom prst="rect">
            <a:avLst/>
          </a:prstGeom>
          <a:noFill/>
          <a:ln w="9525">
            <a:noFill/>
            <a:miter lim="800000"/>
            <a:headEnd/>
            <a:tailEnd/>
          </a:ln>
        </p:spPr>
        <p:txBody>
          <a:bodyPr>
            <a:spAutoFit/>
          </a:bodyPr>
          <a:lstStyle/>
          <a:p>
            <a:pPr algn="ctr"/>
            <a:r>
              <a:rPr lang="en-US" sz="3200">
                <a:solidFill>
                  <a:schemeClr val="bg1"/>
                </a:solidFill>
                <a:latin typeface="Century" pitchFamily="18" charset="0"/>
              </a:rPr>
              <a:t>3. How does God look at a person?</a:t>
            </a:r>
          </a:p>
        </p:txBody>
      </p:sp>
      <p:sp>
        <p:nvSpPr>
          <p:cNvPr id="24580" name="TextBox 5"/>
          <p:cNvSpPr txBox="1">
            <a:spLocks noChangeArrowheads="1"/>
          </p:cNvSpPr>
          <p:nvPr/>
        </p:nvSpPr>
        <p:spPr bwMode="auto">
          <a:xfrm>
            <a:off x="1600200" y="3429000"/>
            <a:ext cx="6324600" cy="461963"/>
          </a:xfrm>
          <a:prstGeom prst="rect">
            <a:avLst/>
          </a:prstGeom>
          <a:noFill/>
          <a:ln w="9525">
            <a:noFill/>
            <a:miter lim="800000"/>
            <a:headEnd/>
            <a:tailEnd/>
          </a:ln>
        </p:spPr>
        <p:txBody>
          <a:bodyPr>
            <a:spAutoFit/>
          </a:bodyPr>
          <a:lstStyle/>
          <a:p>
            <a:pPr algn="ctr"/>
            <a:r>
              <a:rPr lang="en-US">
                <a:solidFill>
                  <a:schemeClr val="bg1"/>
                </a:solidFill>
                <a:latin typeface="Century" pitchFamily="18" charset="0"/>
              </a:rPr>
              <a:t>God looks upon the heart.</a:t>
            </a:r>
          </a:p>
        </p:txBody>
      </p:sp>
      <p:sp>
        <p:nvSpPr>
          <p:cNvPr id="2" name="Title 1"/>
          <p:cNvSpPr>
            <a:spLocks noGrp="1"/>
          </p:cNvSpPr>
          <p:nvPr>
            <p:ph type="title"/>
          </p:nvPr>
        </p:nvSpPr>
        <p:spPr>
          <a:xfrm>
            <a:off x="6324600" y="0"/>
            <a:ext cx="2819400" cy="533400"/>
          </a:xfrm>
        </p:spPr>
        <p:txBody>
          <a:bodyPr/>
          <a:lstStyle/>
          <a:p>
            <a:pPr eaLnBrk="1" hangingPunct="1"/>
            <a:r>
              <a:rPr lang="en-US" sz="1400" smtClean="0"/>
              <a:t>Lesson 53- The Problem of the Heart </a:t>
            </a:r>
            <a:br>
              <a:rPr lang="en-US" sz="1400" smtClean="0"/>
            </a:br>
            <a:r>
              <a:rPr lang="en-US" sz="1400" smtClean="0"/>
              <a:t>Is the Heart of the Problem</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dissolve">
                                      <p:cBhvr>
                                        <p:cTn id="7"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4"/>
          <p:cNvSpPr txBox="1">
            <a:spLocks noChangeArrowheads="1"/>
          </p:cNvSpPr>
          <p:nvPr/>
        </p:nvSpPr>
        <p:spPr bwMode="auto">
          <a:xfrm>
            <a:off x="609600" y="1219200"/>
            <a:ext cx="8153400" cy="1077913"/>
          </a:xfrm>
          <a:prstGeom prst="rect">
            <a:avLst/>
          </a:prstGeom>
          <a:noFill/>
          <a:ln w="9525">
            <a:noFill/>
            <a:miter lim="800000"/>
            <a:headEnd/>
            <a:tailEnd/>
          </a:ln>
        </p:spPr>
        <p:txBody>
          <a:bodyPr>
            <a:spAutoFit/>
          </a:bodyPr>
          <a:lstStyle/>
          <a:p>
            <a:pPr algn="ctr"/>
            <a:r>
              <a:rPr lang="en-US" sz="3200">
                <a:solidFill>
                  <a:schemeClr val="bg1"/>
                </a:solidFill>
                <a:latin typeface="Century" pitchFamily="18" charset="0"/>
              </a:rPr>
              <a:t>4. How is this different from the way that we look at a person?</a:t>
            </a:r>
          </a:p>
        </p:txBody>
      </p:sp>
      <p:sp>
        <p:nvSpPr>
          <p:cNvPr id="25604" name="TextBox 5"/>
          <p:cNvSpPr txBox="1">
            <a:spLocks noChangeArrowheads="1"/>
          </p:cNvSpPr>
          <p:nvPr/>
        </p:nvSpPr>
        <p:spPr bwMode="auto">
          <a:xfrm>
            <a:off x="228600" y="3048000"/>
            <a:ext cx="8610600" cy="830263"/>
          </a:xfrm>
          <a:prstGeom prst="rect">
            <a:avLst/>
          </a:prstGeom>
          <a:noFill/>
          <a:ln w="9525">
            <a:noFill/>
            <a:miter lim="800000"/>
            <a:headEnd/>
            <a:tailEnd/>
          </a:ln>
        </p:spPr>
        <p:txBody>
          <a:bodyPr>
            <a:spAutoFit/>
          </a:bodyPr>
          <a:lstStyle/>
          <a:p>
            <a:pPr algn="ctr"/>
            <a:r>
              <a:rPr lang="en-US">
                <a:solidFill>
                  <a:schemeClr val="bg1"/>
                </a:solidFill>
                <a:latin typeface="Century" pitchFamily="18" charset="0"/>
              </a:rPr>
              <a:t>“For man looketh on the outward appearance, but the Lord looketh on the heart”. (1 Samuel16:7)</a:t>
            </a:r>
          </a:p>
        </p:txBody>
      </p:sp>
      <p:sp>
        <p:nvSpPr>
          <p:cNvPr id="2" name="Title 1"/>
          <p:cNvSpPr>
            <a:spLocks noGrp="1"/>
          </p:cNvSpPr>
          <p:nvPr>
            <p:ph type="title"/>
          </p:nvPr>
        </p:nvSpPr>
        <p:spPr>
          <a:xfrm>
            <a:off x="6324600" y="0"/>
            <a:ext cx="2819400" cy="533400"/>
          </a:xfrm>
        </p:spPr>
        <p:txBody>
          <a:bodyPr/>
          <a:lstStyle/>
          <a:p>
            <a:pPr eaLnBrk="1" hangingPunct="1"/>
            <a:r>
              <a:rPr lang="en-US" sz="1400" smtClean="0"/>
              <a:t>Lesson 53- The Problem of the Heart </a:t>
            </a:r>
            <a:br>
              <a:rPr lang="en-US" sz="1400" smtClean="0"/>
            </a:br>
            <a:r>
              <a:rPr lang="en-US" sz="1400" smtClean="0"/>
              <a:t>Is the Heart of the Problem</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dissolve">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6"/>
          <p:cNvSpPr txBox="1">
            <a:spLocks noChangeArrowheads="1"/>
          </p:cNvSpPr>
          <p:nvPr/>
        </p:nvSpPr>
        <p:spPr bwMode="auto">
          <a:xfrm>
            <a:off x="304800" y="1143000"/>
            <a:ext cx="8534400" cy="1077913"/>
          </a:xfrm>
          <a:prstGeom prst="rect">
            <a:avLst/>
          </a:prstGeom>
          <a:noFill/>
          <a:ln w="9525">
            <a:noFill/>
            <a:miter lim="800000"/>
            <a:headEnd/>
            <a:tailEnd/>
          </a:ln>
        </p:spPr>
        <p:txBody>
          <a:bodyPr>
            <a:spAutoFit/>
          </a:bodyPr>
          <a:lstStyle/>
          <a:p>
            <a:pPr algn="ctr"/>
            <a:r>
              <a:rPr lang="en-US" sz="3200">
                <a:solidFill>
                  <a:schemeClr val="bg1"/>
                </a:solidFill>
                <a:latin typeface="Century" pitchFamily="18" charset="0"/>
              </a:rPr>
              <a:t>5. How is the “heart” described in 		Jeremiah 17:9</a:t>
            </a:r>
          </a:p>
        </p:txBody>
      </p:sp>
      <p:sp>
        <p:nvSpPr>
          <p:cNvPr id="26628" name="TextBox 7"/>
          <p:cNvSpPr txBox="1">
            <a:spLocks noChangeArrowheads="1"/>
          </p:cNvSpPr>
          <p:nvPr/>
        </p:nvSpPr>
        <p:spPr bwMode="auto">
          <a:xfrm>
            <a:off x="228600" y="3048000"/>
            <a:ext cx="8610600" cy="830263"/>
          </a:xfrm>
          <a:prstGeom prst="rect">
            <a:avLst/>
          </a:prstGeom>
          <a:noFill/>
          <a:ln w="9525">
            <a:noFill/>
            <a:miter lim="800000"/>
            <a:headEnd/>
            <a:tailEnd/>
          </a:ln>
        </p:spPr>
        <p:txBody>
          <a:bodyPr>
            <a:spAutoFit/>
          </a:bodyPr>
          <a:lstStyle/>
          <a:p>
            <a:pPr algn="ctr"/>
            <a:r>
              <a:rPr lang="en-US">
                <a:solidFill>
                  <a:schemeClr val="bg1"/>
                </a:solidFill>
                <a:latin typeface="Century" pitchFamily="18" charset="0"/>
              </a:rPr>
              <a:t>The heart is deceitful above all things and desperately wicked.</a:t>
            </a:r>
          </a:p>
        </p:txBody>
      </p:sp>
      <p:sp>
        <p:nvSpPr>
          <p:cNvPr id="2" name="Title 1"/>
          <p:cNvSpPr>
            <a:spLocks noGrp="1"/>
          </p:cNvSpPr>
          <p:nvPr>
            <p:ph type="title"/>
          </p:nvPr>
        </p:nvSpPr>
        <p:spPr>
          <a:xfrm>
            <a:off x="6324600" y="0"/>
            <a:ext cx="2819400" cy="533400"/>
          </a:xfrm>
        </p:spPr>
        <p:txBody>
          <a:bodyPr/>
          <a:lstStyle/>
          <a:p>
            <a:pPr eaLnBrk="1" hangingPunct="1"/>
            <a:r>
              <a:rPr lang="en-US" sz="1400" smtClean="0"/>
              <a:t>Lesson 53- The Problem of the Heart </a:t>
            </a:r>
            <a:br>
              <a:rPr lang="en-US" sz="1400" smtClean="0"/>
            </a:br>
            <a:r>
              <a:rPr lang="en-US" sz="1400" smtClean="0"/>
              <a:t>Is the Heart of the Problem</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dissolve">
                                      <p:cBhvr>
                                        <p:cTn id="7"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4"/>
          <p:cNvSpPr txBox="1">
            <a:spLocks noChangeArrowheads="1"/>
          </p:cNvSpPr>
          <p:nvPr/>
        </p:nvSpPr>
        <p:spPr bwMode="auto">
          <a:xfrm>
            <a:off x="228600" y="1219200"/>
            <a:ext cx="8686800" cy="1077913"/>
          </a:xfrm>
          <a:prstGeom prst="rect">
            <a:avLst/>
          </a:prstGeom>
          <a:noFill/>
          <a:ln w="9525">
            <a:noFill/>
            <a:miter lim="800000"/>
            <a:headEnd/>
            <a:tailEnd/>
          </a:ln>
        </p:spPr>
        <p:txBody>
          <a:bodyPr>
            <a:spAutoFit/>
          </a:bodyPr>
          <a:lstStyle/>
          <a:p>
            <a:pPr algn="ctr"/>
            <a:r>
              <a:rPr lang="en-US" sz="3200">
                <a:solidFill>
                  <a:schemeClr val="bg1"/>
                </a:solidFill>
                <a:latin typeface="Century" pitchFamily="18" charset="0"/>
              </a:rPr>
              <a:t>6. What was David’s prayer in Psalm 139:23-24 and Psalm 51:10</a:t>
            </a:r>
          </a:p>
        </p:txBody>
      </p:sp>
      <p:sp>
        <p:nvSpPr>
          <p:cNvPr id="27652" name="TextBox 5"/>
          <p:cNvSpPr txBox="1">
            <a:spLocks noChangeArrowheads="1"/>
          </p:cNvSpPr>
          <p:nvPr/>
        </p:nvSpPr>
        <p:spPr bwMode="auto">
          <a:xfrm>
            <a:off x="228600" y="2667000"/>
            <a:ext cx="8610600" cy="830263"/>
          </a:xfrm>
          <a:prstGeom prst="rect">
            <a:avLst/>
          </a:prstGeom>
          <a:noFill/>
          <a:ln w="9525">
            <a:noFill/>
            <a:miter lim="800000"/>
            <a:headEnd/>
            <a:tailEnd/>
          </a:ln>
        </p:spPr>
        <p:txBody>
          <a:bodyPr>
            <a:spAutoFit/>
          </a:bodyPr>
          <a:lstStyle/>
          <a:p>
            <a:pPr algn="ctr"/>
            <a:r>
              <a:rPr lang="en-US">
                <a:solidFill>
                  <a:schemeClr val="bg1"/>
                </a:solidFill>
                <a:latin typeface="Century" pitchFamily="18" charset="0"/>
              </a:rPr>
              <a:t>Search me oh God, and know my heart, know my thoughts and see if there be any wicked way in me. </a:t>
            </a:r>
          </a:p>
        </p:txBody>
      </p:sp>
      <p:sp>
        <p:nvSpPr>
          <p:cNvPr id="2" name="Title 1"/>
          <p:cNvSpPr>
            <a:spLocks noGrp="1"/>
          </p:cNvSpPr>
          <p:nvPr>
            <p:ph type="title"/>
          </p:nvPr>
        </p:nvSpPr>
        <p:spPr>
          <a:xfrm>
            <a:off x="6324600" y="0"/>
            <a:ext cx="2819400" cy="533400"/>
          </a:xfrm>
        </p:spPr>
        <p:txBody>
          <a:bodyPr/>
          <a:lstStyle/>
          <a:p>
            <a:pPr eaLnBrk="1" hangingPunct="1"/>
            <a:r>
              <a:rPr lang="en-US" sz="1400" smtClean="0"/>
              <a:t>Lesson 53- The Problem of the Heart </a:t>
            </a:r>
            <a:br>
              <a:rPr lang="en-US" sz="1400" smtClean="0"/>
            </a:br>
            <a:r>
              <a:rPr lang="en-US" sz="1400" smtClean="0"/>
              <a:t>Is the Heart of the Problem</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dissolve">
                                      <p:cBhvr>
                                        <p:cTn id="7"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4"/>
          <p:cNvSpPr txBox="1">
            <a:spLocks noChangeArrowheads="1"/>
          </p:cNvSpPr>
          <p:nvPr/>
        </p:nvSpPr>
        <p:spPr bwMode="auto">
          <a:xfrm>
            <a:off x="228600" y="1219200"/>
            <a:ext cx="8686800" cy="1077913"/>
          </a:xfrm>
          <a:prstGeom prst="rect">
            <a:avLst/>
          </a:prstGeom>
          <a:noFill/>
          <a:ln w="9525">
            <a:noFill/>
            <a:miter lim="800000"/>
            <a:headEnd/>
            <a:tailEnd/>
          </a:ln>
        </p:spPr>
        <p:txBody>
          <a:bodyPr>
            <a:spAutoFit/>
          </a:bodyPr>
          <a:lstStyle/>
          <a:p>
            <a:pPr algn="ctr"/>
            <a:r>
              <a:rPr lang="en-US" sz="3200">
                <a:solidFill>
                  <a:schemeClr val="bg1"/>
                </a:solidFill>
                <a:latin typeface="Century" pitchFamily="18" charset="0"/>
              </a:rPr>
              <a:t>7. What does each type of soil represent in the parable of the sower?</a:t>
            </a:r>
          </a:p>
        </p:txBody>
      </p:sp>
      <p:sp>
        <p:nvSpPr>
          <p:cNvPr id="28676" name="TextBox 5"/>
          <p:cNvSpPr txBox="1">
            <a:spLocks noChangeArrowheads="1"/>
          </p:cNvSpPr>
          <p:nvPr/>
        </p:nvSpPr>
        <p:spPr bwMode="auto">
          <a:xfrm>
            <a:off x="228600" y="2743200"/>
            <a:ext cx="8610600" cy="1570038"/>
          </a:xfrm>
          <a:prstGeom prst="rect">
            <a:avLst/>
          </a:prstGeom>
          <a:noFill/>
          <a:ln w="9525">
            <a:noFill/>
            <a:miter lim="800000"/>
            <a:headEnd/>
            <a:tailEnd/>
          </a:ln>
        </p:spPr>
        <p:txBody>
          <a:bodyPr>
            <a:spAutoFit/>
          </a:bodyPr>
          <a:lstStyle/>
          <a:p>
            <a:pPr marL="2286000" lvl="4" indent="-457200">
              <a:buFontTx/>
              <a:buAutoNum type="alphaLcParenR"/>
            </a:pPr>
            <a:r>
              <a:rPr lang="en-US">
                <a:solidFill>
                  <a:schemeClr val="bg1"/>
                </a:solidFill>
                <a:latin typeface="Century" pitchFamily="18" charset="0"/>
              </a:rPr>
              <a:t>Wayside- hard hearts</a:t>
            </a:r>
          </a:p>
          <a:p>
            <a:pPr marL="2286000" lvl="4" indent="-457200">
              <a:buFontTx/>
              <a:buAutoNum type="alphaLcParenR"/>
            </a:pPr>
            <a:r>
              <a:rPr lang="en-US">
                <a:solidFill>
                  <a:schemeClr val="bg1"/>
                </a:solidFill>
                <a:latin typeface="Century" pitchFamily="18" charset="0"/>
              </a:rPr>
              <a:t>Stony soil- shallow hearts </a:t>
            </a:r>
          </a:p>
          <a:p>
            <a:pPr marL="2286000" lvl="4" indent="-457200">
              <a:buFontTx/>
              <a:buAutoNum type="alphaLcParenR"/>
            </a:pPr>
            <a:r>
              <a:rPr lang="en-US">
                <a:solidFill>
                  <a:schemeClr val="bg1"/>
                </a:solidFill>
                <a:latin typeface="Century" pitchFamily="18" charset="0"/>
              </a:rPr>
              <a:t>Weedy soil- cluttered hearts</a:t>
            </a:r>
          </a:p>
          <a:p>
            <a:pPr marL="2286000" lvl="4" indent="-457200">
              <a:buFontTx/>
              <a:buAutoNum type="alphaLcParenR"/>
            </a:pPr>
            <a:r>
              <a:rPr lang="en-US">
                <a:solidFill>
                  <a:schemeClr val="bg1"/>
                </a:solidFill>
                <a:latin typeface="Century" pitchFamily="18" charset="0"/>
              </a:rPr>
              <a:t>Good soil- whole hearts</a:t>
            </a:r>
          </a:p>
        </p:txBody>
      </p:sp>
      <p:sp>
        <p:nvSpPr>
          <p:cNvPr id="2" name="Title 1"/>
          <p:cNvSpPr>
            <a:spLocks noGrp="1"/>
          </p:cNvSpPr>
          <p:nvPr>
            <p:ph type="title"/>
          </p:nvPr>
        </p:nvSpPr>
        <p:spPr>
          <a:xfrm>
            <a:off x="6324600" y="0"/>
            <a:ext cx="2819400" cy="533400"/>
          </a:xfrm>
        </p:spPr>
        <p:txBody>
          <a:bodyPr/>
          <a:lstStyle/>
          <a:p>
            <a:pPr eaLnBrk="1" hangingPunct="1"/>
            <a:r>
              <a:rPr lang="en-US" sz="1400" smtClean="0"/>
              <a:t>Lesson 53- The Problem of the Heart </a:t>
            </a:r>
            <a:br>
              <a:rPr lang="en-US" sz="1400" smtClean="0"/>
            </a:br>
            <a:r>
              <a:rPr lang="en-US" sz="1400" smtClean="0"/>
              <a:t>Is the Heart of the Problem</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Effect transition="in" filter="dissolve">
                                      <p:cBhvr>
                                        <p:cTn id="7" dur="500"/>
                                        <p:tgtEl>
                                          <p:spTgt spid="286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676">
                                            <p:txEl>
                                              <p:pRg st="1" end="1"/>
                                            </p:txEl>
                                          </p:spTgt>
                                        </p:tgtEl>
                                        <p:attrNameLst>
                                          <p:attrName>style.visibility</p:attrName>
                                        </p:attrNameLst>
                                      </p:cBhvr>
                                      <p:to>
                                        <p:strVal val="visible"/>
                                      </p:to>
                                    </p:set>
                                    <p:animEffect transition="in" filter="dissolve">
                                      <p:cBhvr>
                                        <p:cTn id="12" dur="500"/>
                                        <p:tgtEl>
                                          <p:spTgt spid="286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676">
                                            <p:txEl>
                                              <p:pRg st="2" end="2"/>
                                            </p:txEl>
                                          </p:spTgt>
                                        </p:tgtEl>
                                        <p:attrNameLst>
                                          <p:attrName>style.visibility</p:attrName>
                                        </p:attrNameLst>
                                      </p:cBhvr>
                                      <p:to>
                                        <p:strVal val="visible"/>
                                      </p:to>
                                    </p:set>
                                    <p:animEffect transition="in" filter="dissolve">
                                      <p:cBhvr>
                                        <p:cTn id="17" dur="500"/>
                                        <p:tgtEl>
                                          <p:spTgt spid="286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8676">
                                            <p:txEl>
                                              <p:pRg st="3" end="3"/>
                                            </p:txEl>
                                          </p:spTgt>
                                        </p:tgtEl>
                                        <p:attrNameLst>
                                          <p:attrName>style.visibility</p:attrName>
                                        </p:attrNameLst>
                                      </p:cBhvr>
                                      <p:to>
                                        <p:strVal val="visible"/>
                                      </p:to>
                                    </p:set>
                                    <p:animEffect transition="in" filter="dissolve">
                                      <p:cBhvr>
                                        <p:cTn id="22" dur="500"/>
                                        <p:tgtEl>
                                          <p:spTgt spid="286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4"/>
          <p:cNvSpPr txBox="1">
            <a:spLocks noChangeArrowheads="1"/>
          </p:cNvSpPr>
          <p:nvPr/>
        </p:nvSpPr>
        <p:spPr bwMode="auto">
          <a:xfrm>
            <a:off x="228600" y="1219200"/>
            <a:ext cx="8686800" cy="1077913"/>
          </a:xfrm>
          <a:prstGeom prst="rect">
            <a:avLst/>
          </a:prstGeom>
          <a:noFill/>
          <a:ln w="9525">
            <a:noFill/>
            <a:miter lim="800000"/>
            <a:headEnd/>
            <a:tailEnd/>
          </a:ln>
        </p:spPr>
        <p:txBody>
          <a:bodyPr>
            <a:spAutoFit/>
          </a:bodyPr>
          <a:lstStyle/>
          <a:p>
            <a:pPr algn="ctr"/>
            <a:r>
              <a:rPr lang="en-US" sz="3200">
                <a:solidFill>
                  <a:schemeClr val="bg1"/>
                </a:solidFill>
                <a:latin typeface="Century" pitchFamily="18" charset="0"/>
              </a:rPr>
              <a:t>8. What are we promised according to Ezekiel 36:26?</a:t>
            </a:r>
          </a:p>
        </p:txBody>
      </p:sp>
      <p:sp>
        <p:nvSpPr>
          <p:cNvPr id="29700" name="TextBox 5"/>
          <p:cNvSpPr txBox="1">
            <a:spLocks noChangeArrowheads="1"/>
          </p:cNvSpPr>
          <p:nvPr/>
        </p:nvSpPr>
        <p:spPr bwMode="auto">
          <a:xfrm>
            <a:off x="228600" y="2895600"/>
            <a:ext cx="8610600" cy="830263"/>
          </a:xfrm>
          <a:prstGeom prst="rect">
            <a:avLst/>
          </a:prstGeom>
          <a:noFill/>
          <a:ln w="9525">
            <a:noFill/>
            <a:miter lim="800000"/>
            <a:headEnd/>
            <a:tailEnd/>
          </a:ln>
        </p:spPr>
        <p:txBody>
          <a:bodyPr>
            <a:spAutoFit/>
          </a:bodyPr>
          <a:lstStyle/>
          <a:p>
            <a:pPr algn="ctr"/>
            <a:r>
              <a:rPr lang="en-US">
                <a:solidFill>
                  <a:schemeClr val="bg1"/>
                </a:solidFill>
                <a:latin typeface="Century" pitchFamily="18" charset="0"/>
              </a:rPr>
              <a:t>We are promised a new heart, a new spirit within, and God will take away the stony heart and give a heart of flesh.</a:t>
            </a:r>
          </a:p>
        </p:txBody>
      </p:sp>
      <p:sp>
        <p:nvSpPr>
          <p:cNvPr id="2" name="Title 1"/>
          <p:cNvSpPr>
            <a:spLocks noGrp="1"/>
          </p:cNvSpPr>
          <p:nvPr>
            <p:ph type="title"/>
          </p:nvPr>
        </p:nvSpPr>
        <p:spPr>
          <a:xfrm>
            <a:off x="6324600" y="0"/>
            <a:ext cx="2819400" cy="533400"/>
          </a:xfrm>
        </p:spPr>
        <p:txBody>
          <a:bodyPr/>
          <a:lstStyle/>
          <a:p>
            <a:pPr eaLnBrk="1" hangingPunct="1"/>
            <a:r>
              <a:rPr lang="en-US" sz="1400" smtClean="0"/>
              <a:t>Lesson 53- The Problem of the Heart </a:t>
            </a:r>
            <a:br>
              <a:rPr lang="en-US" sz="1400" smtClean="0"/>
            </a:br>
            <a:r>
              <a:rPr lang="en-US" sz="1400" smtClean="0"/>
              <a:t>Is the Heart of the Problem</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Effect transition="in" filter="dissolve">
                                      <p:cBhvr>
                                        <p:cTn id="7" dur="500"/>
                                        <p:tgtEl>
                                          <p:spTgt spid="297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4"/>
          <p:cNvSpPr txBox="1">
            <a:spLocks noChangeArrowheads="1"/>
          </p:cNvSpPr>
          <p:nvPr/>
        </p:nvSpPr>
        <p:spPr bwMode="auto">
          <a:xfrm>
            <a:off x="228600" y="1143000"/>
            <a:ext cx="8610600" cy="584200"/>
          </a:xfrm>
          <a:prstGeom prst="rect">
            <a:avLst/>
          </a:prstGeom>
          <a:noFill/>
          <a:ln w="9525">
            <a:noFill/>
            <a:miter lim="800000"/>
            <a:headEnd/>
            <a:tailEnd/>
          </a:ln>
        </p:spPr>
        <p:txBody>
          <a:bodyPr>
            <a:spAutoFit/>
          </a:bodyPr>
          <a:lstStyle/>
          <a:p>
            <a:pPr algn="ctr"/>
            <a:r>
              <a:rPr lang="en-US" sz="3200">
                <a:solidFill>
                  <a:schemeClr val="bg1"/>
                </a:solidFill>
                <a:latin typeface="Century" pitchFamily="18" charset="0"/>
              </a:rPr>
              <a:t>9. When does this take place?</a:t>
            </a:r>
          </a:p>
        </p:txBody>
      </p:sp>
      <p:sp>
        <p:nvSpPr>
          <p:cNvPr id="30724" name="TextBox 6"/>
          <p:cNvSpPr txBox="1">
            <a:spLocks noChangeArrowheads="1"/>
          </p:cNvSpPr>
          <p:nvPr/>
        </p:nvSpPr>
        <p:spPr bwMode="auto">
          <a:xfrm>
            <a:off x="228600" y="2590800"/>
            <a:ext cx="8610600" cy="830263"/>
          </a:xfrm>
          <a:prstGeom prst="rect">
            <a:avLst/>
          </a:prstGeom>
          <a:noFill/>
          <a:ln w="9525">
            <a:noFill/>
            <a:miter lim="800000"/>
            <a:headEnd/>
            <a:tailEnd/>
          </a:ln>
        </p:spPr>
        <p:txBody>
          <a:bodyPr>
            <a:spAutoFit/>
          </a:bodyPr>
          <a:lstStyle/>
          <a:p>
            <a:pPr algn="ctr"/>
            <a:r>
              <a:rPr lang="en-US">
                <a:solidFill>
                  <a:schemeClr val="bg1"/>
                </a:solidFill>
                <a:latin typeface="Century" pitchFamily="18" charset="0"/>
              </a:rPr>
              <a:t>When we become a new creature in Christ, old things are passed away and all things become new. (1 Cor. 5:17)</a:t>
            </a:r>
          </a:p>
        </p:txBody>
      </p:sp>
      <p:sp>
        <p:nvSpPr>
          <p:cNvPr id="2" name="Title 1"/>
          <p:cNvSpPr>
            <a:spLocks noGrp="1"/>
          </p:cNvSpPr>
          <p:nvPr>
            <p:ph type="title"/>
          </p:nvPr>
        </p:nvSpPr>
        <p:spPr>
          <a:xfrm>
            <a:off x="6324600" y="0"/>
            <a:ext cx="2819400" cy="533400"/>
          </a:xfrm>
        </p:spPr>
        <p:txBody>
          <a:bodyPr/>
          <a:lstStyle/>
          <a:p>
            <a:pPr eaLnBrk="1" hangingPunct="1"/>
            <a:r>
              <a:rPr lang="en-US" sz="1400" smtClean="0"/>
              <a:t>Lesson 53- The Problem of the Heart </a:t>
            </a:r>
            <a:br>
              <a:rPr lang="en-US" sz="1400" smtClean="0"/>
            </a:br>
            <a:r>
              <a:rPr lang="en-US" sz="1400" smtClean="0"/>
              <a:t>Is the Heart of the Problem</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dissolve">
                                      <p:cBhvr>
                                        <p:cTn id="7"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4"/>
          <p:cNvSpPr txBox="1">
            <a:spLocks noChangeArrowheads="1"/>
          </p:cNvSpPr>
          <p:nvPr/>
        </p:nvSpPr>
        <p:spPr bwMode="auto">
          <a:xfrm>
            <a:off x="228600" y="1295400"/>
            <a:ext cx="8610600" cy="1077913"/>
          </a:xfrm>
          <a:prstGeom prst="rect">
            <a:avLst/>
          </a:prstGeom>
          <a:noFill/>
          <a:ln w="9525">
            <a:noFill/>
            <a:miter lim="800000"/>
            <a:headEnd/>
            <a:tailEnd/>
          </a:ln>
        </p:spPr>
        <p:txBody>
          <a:bodyPr>
            <a:spAutoFit/>
          </a:bodyPr>
          <a:lstStyle/>
          <a:p>
            <a:pPr algn="ctr"/>
            <a:r>
              <a:rPr lang="en-US" sz="3200">
                <a:solidFill>
                  <a:schemeClr val="bg1"/>
                </a:solidFill>
                <a:latin typeface="Century" pitchFamily="18" charset="0"/>
              </a:rPr>
              <a:t>10. When are the four time that God as recorded in the Bible? </a:t>
            </a:r>
          </a:p>
        </p:txBody>
      </p:sp>
      <p:sp>
        <p:nvSpPr>
          <p:cNvPr id="31748" name="TextBox 5"/>
          <p:cNvSpPr txBox="1">
            <a:spLocks noChangeArrowheads="1"/>
          </p:cNvSpPr>
          <p:nvPr/>
        </p:nvSpPr>
        <p:spPr bwMode="auto">
          <a:xfrm>
            <a:off x="304800" y="2743200"/>
            <a:ext cx="8458200" cy="1570038"/>
          </a:xfrm>
          <a:prstGeom prst="rect">
            <a:avLst/>
          </a:prstGeom>
          <a:noFill/>
          <a:ln w="9525">
            <a:noFill/>
            <a:miter lim="800000"/>
            <a:headEnd/>
            <a:tailEnd/>
          </a:ln>
        </p:spPr>
        <p:txBody>
          <a:bodyPr>
            <a:spAutoFit/>
          </a:bodyPr>
          <a:lstStyle/>
          <a:p>
            <a:pPr marL="1828800" lvl="3" indent="-457200">
              <a:buFontTx/>
              <a:buAutoNum type="alphaLcParenR"/>
            </a:pPr>
            <a:r>
              <a:rPr lang="en-US">
                <a:solidFill>
                  <a:schemeClr val="bg1"/>
                </a:solidFill>
                <a:latin typeface="Century" pitchFamily="18" charset="0"/>
              </a:rPr>
              <a:t>Ten Commandments (Exodus 31:18)</a:t>
            </a:r>
          </a:p>
          <a:p>
            <a:pPr marL="1828800" lvl="3" indent="-457200">
              <a:buFontTx/>
              <a:buAutoNum type="alphaLcParenR"/>
            </a:pPr>
            <a:r>
              <a:rPr lang="en-US">
                <a:solidFill>
                  <a:schemeClr val="bg1"/>
                </a:solidFill>
                <a:latin typeface="Century" pitchFamily="18" charset="0"/>
              </a:rPr>
              <a:t>Writing on the Wall (Daniel 5:5)</a:t>
            </a:r>
          </a:p>
          <a:p>
            <a:pPr marL="1828800" lvl="3" indent="-457200">
              <a:buFontTx/>
              <a:buAutoNum type="alphaLcParenR"/>
            </a:pPr>
            <a:r>
              <a:rPr lang="en-US">
                <a:solidFill>
                  <a:schemeClr val="bg1"/>
                </a:solidFill>
                <a:latin typeface="Century" pitchFamily="18" charset="0"/>
              </a:rPr>
              <a:t>Writing on the Ground (John 8:8) </a:t>
            </a:r>
          </a:p>
          <a:p>
            <a:pPr marL="1828800" lvl="3" indent="-457200">
              <a:buFontTx/>
              <a:buAutoNum type="alphaLcParenR"/>
            </a:pPr>
            <a:r>
              <a:rPr lang="en-US">
                <a:solidFill>
                  <a:schemeClr val="bg1"/>
                </a:solidFill>
                <a:latin typeface="Century" pitchFamily="18" charset="0"/>
              </a:rPr>
              <a:t>Writing upon hearts (Hebrews 8:10)</a:t>
            </a:r>
          </a:p>
        </p:txBody>
      </p:sp>
      <p:sp>
        <p:nvSpPr>
          <p:cNvPr id="2" name="Title 1"/>
          <p:cNvSpPr>
            <a:spLocks noGrp="1"/>
          </p:cNvSpPr>
          <p:nvPr>
            <p:ph type="title"/>
          </p:nvPr>
        </p:nvSpPr>
        <p:spPr>
          <a:xfrm>
            <a:off x="6324600" y="0"/>
            <a:ext cx="2819400" cy="533400"/>
          </a:xfrm>
        </p:spPr>
        <p:txBody>
          <a:bodyPr/>
          <a:lstStyle/>
          <a:p>
            <a:pPr eaLnBrk="1" hangingPunct="1"/>
            <a:r>
              <a:rPr lang="en-US" sz="1400" smtClean="0"/>
              <a:t>Lesson 53- The Problem of the Heart </a:t>
            </a:r>
            <a:br>
              <a:rPr lang="en-US" sz="1400" smtClean="0"/>
            </a:br>
            <a:r>
              <a:rPr lang="en-US" sz="1400" smtClean="0"/>
              <a:t>Is the Heart of the Problem</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animEffect transition="in" filter="dissolve">
                                      <p:cBhvr>
                                        <p:cTn id="7" dur="500"/>
                                        <p:tgtEl>
                                          <p:spTgt spid="317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1748">
                                            <p:txEl>
                                              <p:pRg st="1" end="1"/>
                                            </p:txEl>
                                          </p:spTgt>
                                        </p:tgtEl>
                                        <p:attrNameLst>
                                          <p:attrName>style.visibility</p:attrName>
                                        </p:attrNameLst>
                                      </p:cBhvr>
                                      <p:to>
                                        <p:strVal val="visible"/>
                                      </p:to>
                                    </p:set>
                                    <p:animEffect transition="in" filter="dissolve">
                                      <p:cBhvr>
                                        <p:cTn id="12" dur="500"/>
                                        <p:tgtEl>
                                          <p:spTgt spid="317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1748">
                                            <p:txEl>
                                              <p:pRg st="2" end="2"/>
                                            </p:txEl>
                                          </p:spTgt>
                                        </p:tgtEl>
                                        <p:attrNameLst>
                                          <p:attrName>style.visibility</p:attrName>
                                        </p:attrNameLst>
                                      </p:cBhvr>
                                      <p:to>
                                        <p:strVal val="visible"/>
                                      </p:to>
                                    </p:set>
                                    <p:animEffect transition="in" filter="dissolve">
                                      <p:cBhvr>
                                        <p:cTn id="17" dur="500"/>
                                        <p:tgtEl>
                                          <p:spTgt spid="317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1748">
                                            <p:txEl>
                                              <p:pRg st="3" end="3"/>
                                            </p:txEl>
                                          </p:spTgt>
                                        </p:tgtEl>
                                        <p:attrNameLst>
                                          <p:attrName>style.visibility</p:attrName>
                                        </p:attrNameLst>
                                      </p:cBhvr>
                                      <p:to>
                                        <p:strVal val="visible"/>
                                      </p:to>
                                    </p:set>
                                    <p:animEffect transition="in" filter="dissolve">
                                      <p:cBhvr>
                                        <p:cTn id="22" dur="500"/>
                                        <p:tgtEl>
                                          <p:spTgt spid="317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52400" y="762000"/>
            <a:ext cx="4038600" cy="5508625"/>
          </a:xfrm>
          <a:prstGeom prst="rect">
            <a:avLst/>
          </a:prstGeom>
          <a:noFill/>
          <a:ln w="9525">
            <a:noFill/>
            <a:miter lim="800000"/>
            <a:headEnd/>
            <a:tailEnd/>
          </a:ln>
        </p:spPr>
        <p:txBody>
          <a:bodyPr>
            <a:spAutoFit/>
          </a:bodyPr>
          <a:lstStyle/>
          <a:p>
            <a:pPr algn="ctr"/>
            <a:r>
              <a:rPr lang="en-US" sz="3200">
                <a:solidFill>
                  <a:schemeClr val="bg1"/>
                </a:solidFill>
                <a:latin typeface="Century" pitchFamily="18" charset="0"/>
              </a:rPr>
              <a:t>In 1 Samuel 9 the man of God has a heart to heart talk to a young man named Saul. He told him… “</a:t>
            </a:r>
            <a:r>
              <a:rPr lang="en-US" sz="3200" b="1">
                <a:solidFill>
                  <a:schemeClr val="bg1"/>
                </a:solidFill>
                <a:latin typeface="Century" pitchFamily="18" charset="0"/>
              </a:rPr>
              <a:t>tomorrow I will let thee go, and will tell thee all that is in thine heart.” </a:t>
            </a:r>
          </a:p>
          <a:p>
            <a:pPr algn="ctr"/>
            <a:r>
              <a:rPr lang="en-US" sz="3200" b="1">
                <a:solidFill>
                  <a:schemeClr val="bg1"/>
                </a:solidFill>
                <a:latin typeface="Century" pitchFamily="18" charset="0"/>
              </a:rPr>
              <a:t>(1 Samuel 9:19)</a:t>
            </a:r>
            <a:endParaRPr lang="en-US" sz="3200">
              <a:solidFill>
                <a:schemeClr val="bg1"/>
              </a:solidFill>
              <a:latin typeface="Century" pitchFamily="18" charset="0"/>
            </a:endParaRPr>
          </a:p>
        </p:txBody>
      </p:sp>
      <p:pic>
        <p:nvPicPr>
          <p:cNvPr id="5123" name="Picture 3"/>
          <p:cNvPicPr>
            <a:picLocks noChangeAspect="1" noChangeArrowheads="1"/>
          </p:cNvPicPr>
          <p:nvPr/>
        </p:nvPicPr>
        <p:blipFill>
          <a:blip r:embed="rId2" cstate="print"/>
          <a:srcRect/>
          <a:stretch>
            <a:fillRect/>
          </a:stretch>
        </p:blipFill>
        <p:spPr bwMode="auto">
          <a:xfrm>
            <a:off x="5181600" y="762000"/>
            <a:ext cx="1538288" cy="2057400"/>
          </a:xfrm>
          <a:prstGeom prst="rect">
            <a:avLst/>
          </a:prstGeom>
          <a:noFill/>
          <a:ln w="9525">
            <a:noFill/>
            <a:miter lim="800000"/>
            <a:headEnd/>
            <a:tailEnd/>
          </a:ln>
        </p:spPr>
      </p:pic>
      <p:pic>
        <p:nvPicPr>
          <p:cNvPr id="5124" name="Picture 4"/>
          <p:cNvPicPr>
            <a:picLocks noChangeAspect="1" noChangeArrowheads="1"/>
          </p:cNvPicPr>
          <p:nvPr/>
        </p:nvPicPr>
        <p:blipFill>
          <a:blip r:embed="rId2" cstate="print"/>
          <a:srcRect/>
          <a:stretch>
            <a:fillRect/>
          </a:stretch>
        </p:blipFill>
        <p:spPr bwMode="auto">
          <a:xfrm>
            <a:off x="7391400" y="2743200"/>
            <a:ext cx="1428750" cy="1909763"/>
          </a:xfrm>
          <a:prstGeom prst="rect">
            <a:avLst/>
          </a:prstGeom>
          <a:noFill/>
          <a:ln w="9525">
            <a:noFill/>
            <a:miter lim="800000"/>
            <a:headEnd/>
            <a:tailEnd/>
          </a:ln>
        </p:spPr>
      </p:pic>
      <p:sp>
        <p:nvSpPr>
          <p:cNvPr id="7" name="Rectangle 6"/>
          <p:cNvSpPr/>
          <p:nvPr/>
        </p:nvSpPr>
        <p:spPr>
          <a:xfrm>
            <a:off x="6553200" y="2209800"/>
            <a:ext cx="1107997" cy="923330"/>
          </a:xfrm>
          <a:prstGeom prst="rect">
            <a:avLst/>
          </a:prstGeom>
          <a:noFill/>
        </p:spPr>
        <p:txBody>
          <a:bodyPr wrap="none">
            <a:spAutoFit/>
          </a:bodyPr>
          <a:lstStyle/>
          <a:p>
            <a:pPr algn="ctr">
              <a:defRPr/>
            </a:pPr>
            <a:r>
              <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to </a:t>
            </a:r>
          </a:p>
        </p:txBody>
      </p:sp>
      <p:sp>
        <p:nvSpPr>
          <p:cNvPr id="8" name="TextBox 7"/>
          <p:cNvSpPr txBox="1"/>
          <p:nvPr/>
        </p:nvSpPr>
        <p:spPr>
          <a:xfrm>
            <a:off x="152400" y="6324600"/>
            <a:ext cx="3565525" cy="338138"/>
          </a:xfrm>
          <a:prstGeom prst="rect">
            <a:avLst/>
          </a:prstGeom>
          <a:noFill/>
        </p:spPr>
        <p:txBody>
          <a:bodyPr wrap="none">
            <a:spAutoFit/>
          </a:bodyPr>
          <a:lstStyle/>
          <a:p>
            <a:pPr>
              <a:defRPr/>
            </a:pPr>
            <a:r>
              <a:rPr lang="en-US" sz="1600" dirty="0">
                <a:solidFill>
                  <a:schemeClr val="accent3"/>
                </a:solidFill>
                <a:latin typeface="+mj-lt"/>
              </a:rPr>
              <a:t>Global Center for Christian Development</a:t>
            </a:r>
          </a:p>
        </p:txBody>
      </p:sp>
      <p:sp>
        <p:nvSpPr>
          <p:cNvPr id="5127" name="Title 1"/>
          <p:cNvSpPr>
            <a:spLocks noGrp="1"/>
          </p:cNvSpPr>
          <p:nvPr>
            <p:ph type="title"/>
          </p:nvPr>
        </p:nvSpPr>
        <p:spPr>
          <a:xfrm>
            <a:off x="6324600" y="0"/>
            <a:ext cx="2819400" cy="533400"/>
          </a:xfrm>
        </p:spPr>
        <p:txBody>
          <a:bodyPr/>
          <a:lstStyle/>
          <a:p>
            <a:pPr eaLnBrk="1" hangingPunct="1"/>
            <a:r>
              <a:rPr lang="en-US" sz="1400" smtClean="0"/>
              <a:t>Lesson 53- The Problem of the Heart </a:t>
            </a:r>
            <a:br>
              <a:rPr lang="en-US" sz="1400" smtClean="0"/>
            </a:br>
            <a:r>
              <a:rPr lang="en-US" sz="1400" smtClean="0"/>
              <a:t>Is the Heart of the Problem</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4"/>
          <p:cNvSpPr txBox="1">
            <a:spLocks noChangeArrowheads="1"/>
          </p:cNvSpPr>
          <p:nvPr/>
        </p:nvSpPr>
        <p:spPr bwMode="auto">
          <a:xfrm>
            <a:off x="228600" y="1371600"/>
            <a:ext cx="8686800" cy="1077913"/>
          </a:xfrm>
          <a:prstGeom prst="rect">
            <a:avLst/>
          </a:prstGeom>
          <a:noFill/>
          <a:ln w="9525">
            <a:noFill/>
            <a:miter lim="800000"/>
            <a:headEnd/>
            <a:tailEnd/>
          </a:ln>
        </p:spPr>
        <p:txBody>
          <a:bodyPr>
            <a:spAutoFit/>
          </a:bodyPr>
          <a:lstStyle/>
          <a:p>
            <a:pPr algn="ctr"/>
            <a:r>
              <a:rPr lang="en-US" sz="3200">
                <a:solidFill>
                  <a:schemeClr val="bg1"/>
                </a:solidFill>
                <a:latin typeface="Century" pitchFamily="18" charset="0"/>
              </a:rPr>
              <a:t>11. In which ways can we allow the Word of God to be choked out of our lives?</a:t>
            </a:r>
          </a:p>
        </p:txBody>
      </p:sp>
      <p:sp>
        <p:nvSpPr>
          <p:cNvPr id="32772" name="TextBox 5"/>
          <p:cNvSpPr txBox="1">
            <a:spLocks noChangeArrowheads="1"/>
          </p:cNvSpPr>
          <p:nvPr/>
        </p:nvSpPr>
        <p:spPr bwMode="auto">
          <a:xfrm>
            <a:off x="228600" y="2895600"/>
            <a:ext cx="8610600" cy="1200150"/>
          </a:xfrm>
          <a:prstGeom prst="rect">
            <a:avLst/>
          </a:prstGeom>
          <a:noFill/>
          <a:ln w="9525">
            <a:noFill/>
            <a:miter lim="800000"/>
            <a:headEnd/>
            <a:tailEnd/>
          </a:ln>
        </p:spPr>
        <p:txBody>
          <a:bodyPr>
            <a:spAutoFit/>
          </a:bodyPr>
          <a:lstStyle/>
          <a:p>
            <a:pPr algn="ctr"/>
            <a:r>
              <a:rPr lang="en-US">
                <a:solidFill>
                  <a:schemeClr val="bg1"/>
                </a:solidFill>
                <a:latin typeface="Century" pitchFamily="18" charset="0"/>
              </a:rPr>
              <a:t>When we chase after the cares of this world; deceitfulness of riches; desire for other things and enjoy the pleasures of this life, is when the Word of God is choked out of our lives.</a:t>
            </a:r>
          </a:p>
        </p:txBody>
      </p:sp>
      <p:sp>
        <p:nvSpPr>
          <p:cNvPr id="2" name="Title 1"/>
          <p:cNvSpPr>
            <a:spLocks noGrp="1"/>
          </p:cNvSpPr>
          <p:nvPr>
            <p:ph type="title"/>
          </p:nvPr>
        </p:nvSpPr>
        <p:spPr>
          <a:xfrm>
            <a:off x="6324600" y="0"/>
            <a:ext cx="2819400" cy="533400"/>
          </a:xfrm>
        </p:spPr>
        <p:txBody>
          <a:bodyPr/>
          <a:lstStyle/>
          <a:p>
            <a:pPr eaLnBrk="1" hangingPunct="1"/>
            <a:r>
              <a:rPr lang="en-US" sz="1400" smtClean="0"/>
              <a:t>Lesson 53- The Problem of the Heart </a:t>
            </a:r>
            <a:br>
              <a:rPr lang="en-US" sz="1400" smtClean="0"/>
            </a:br>
            <a:r>
              <a:rPr lang="en-US" sz="1400" smtClean="0"/>
              <a:t>Is the Heart of the Problem</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Effect transition="in" filter="dissolve">
                                      <p:cBhvr>
                                        <p:cTn id="7" dur="500"/>
                                        <p:tgtEl>
                                          <p:spTgt spid="327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4"/>
          <p:cNvSpPr txBox="1">
            <a:spLocks noChangeArrowheads="1"/>
          </p:cNvSpPr>
          <p:nvPr/>
        </p:nvSpPr>
        <p:spPr bwMode="auto">
          <a:xfrm>
            <a:off x="228600" y="1219200"/>
            <a:ext cx="8686800" cy="1077913"/>
          </a:xfrm>
          <a:prstGeom prst="rect">
            <a:avLst/>
          </a:prstGeom>
          <a:noFill/>
          <a:ln w="9525">
            <a:noFill/>
            <a:miter lim="800000"/>
            <a:headEnd/>
            <a:tailEnd/>
          </a:ln>
        </p:spPr>
        <p:txBody>
          <a:bodyPr>
            <a:spAutoFit/>
          </a:bodyPr>
          <a:lstStyle/>
          <a:p>
            <a:pPr algn="ctr"/>
            <a:r>
              <a:rPr lang="en-US" sz="3200">
                <a:solidFill>
                  <a:schemeClr val="bg1"/>
                </a:solidFill>
                <a:latin typeface="Century" pitchFamily="18" charset="0"/>
              </a:rPr>
              <a:t>12. What should we hide in our heart so that we will not sin against the Lord?</a:t>
            </a:r>
          </a:p>
        </p:txBody>
      </p:sp>
      <p:sp>
        <p:nvSpPr>
          <p:cNvPr id="33796" name="TextBox 5"/>
          <p:cNvSpPr txBox="1">
            <a:spLocks noChangeArrowheads="1"/>
          </p:cNvSpPr>
          <p:nvPr/>
        </p:nvSpPr>
        <p:spPr bwMode="auto">
          <a:xfrm>
            <a:off x="228600" y="2819400"/>
            <a:ext cx="8610600" cy="830263"/>
          </a:xfrm>
          <a:prstGeom prst="rect">
            <a:avLst/>
          </a:prstGeom>
          <a:noFill/>
          <a:ln w="9525">
            <a:noFill/>
            <a:miter lim="800000"/>
            <a:headEnd/>
            <a:tailEnd/>
          </a:ln>
        </p:spPr>
        <p:txBody>
          <a:bodyPr>
            <a:spAutoFit/>
          </a:bodyPr>
          <a:lstStyle/>
          <a:p>
            <a:pPr algn="ctr"/>
            <a:r>
              <a:rPr lang="en-US">
                <a:solidFill>
                  <a:schemeClr val="bg1"/>
                </a:solidFill>
                <a:latin typeface="Century" pitchFamily="18" charset="0"/>
              </a:rPr>
              <a:t>“Thy Word have I hid in my heart, that I might not sin against thee.” (Psalms 119:11)</a:t>
            </a:r>
          </a:p>
        </p:txBody>
      </p:sp>
      <p:sp>
        <p:nvSpPr>
          <p:cNvPr id="2" name="Title 1"/>
          <p:cNvSpPr>
            <a:spLocks noGrp="1"/>
          </p:cNvSpPr>
          <p:nvPr>
            <p:ph type="title"/>
          </p:nvPr>
        </p:nvSpPr>
        <p:spPr>
          <a:xfrm>
            <a:off x="6324600" y="0"/>
            <a:ext cx="2819400" cy="533400"/>
          </a:xfrm>
        </p:spPr>
        <p:txBody>
          <a:bodyPr/>
          <a:lstStyle/>
          <a:p>
            <a:pPr eaLnBrk="1" hangingPunct="1"/>
            <a:r>
              <a:rPr lang="en-US" sz="1400" smtClean="0"/>
              <a:t>Lesson 53- The Problem of the Heart </a:t>
            </a:r>
            <a:br>
              <a:rPr lang="en-US" sz="1400" smtClean="0"/>
            </a:br>
            <a:r>
              <a:rPr lang="en-US" sz="1400" smtClean="0"/>
              <a:t>Is the Heart of the Problem</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Effect transition="in" filter="dissolve">
                                      <p:cBhvr>
                                        <p:cTn id="7" dur="500"/>
                                        <p:tgtEl>
                                          <p:spTgt spid="337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98BC9"/>
        </a:solidFill>
        <a:effectLst/>
      </p:bgPr>
    </p:bg>
    <p:spTree>
      <p:nvGrpSpPr>
        <p:cNvPr id="1" name=""/>
        <p:cNvGrpSpPr/>
        <p:nvPr/>
      </p:nvGrpSpPr>
      <p:grpSpPr>
        <a:xfrm>
          <a:off x="0" y="0"/>
          <a:ext cx="0" cy="0"/>
          <a:chOff x="0" y="0"/>
          <a:chExt cx="0" cy="0"/>
        </a:xfrm>
      </p:grpSpPr>
      <p:sp>
        <p:nvSpPr>
          <p:cNvPr id="3" name="TextBox 2"/>
          <p:cNvSpPr txBox="1"/>
          <p:nvPr/>
        </p:nvSpPr>
        <p:spPr>
          <a:xfrm>
            <a:off x="152400" y="6324600"/>
            <a:ext cx="3565525" cy="338138"/>
          </a:xfrm>
          <a:prstGeom prst="rect">
            <a:avLst/>
          </a:prstGeom>
          <a:noFill/>
        </p:spPr>
        <p:txBody>
          <a:bodyPr wrap="none">
            <a:spAutoFit/>
          </a:bodyPr>
          <a:lstStyle/>
          <a:p>
            <a:pPr>
              <a:defRPr/>
            </a:pPr>
            <a:r>
              <a:rPr lang="en-US" sz="1600" dirty="0">
                <a:solidFill>
                  <a:schemeClr val="accent3"/>
                </a:solidFill>
                <a:latin typeface="+mj-lt"/>
              </a:rPr>
              <a:t>Global Center for Christian Development</a:t>
            </a:r>
          </a:p>
        </p:txBody>
      </p:sp>
      <p:sp>
        <p:nvSpPr>
          <p:cNvPr id="6147" name="TextBox 2"/>
          <p:cNvSpPr txBox="1">
            <a:spLocks noChangeArrowheads="1"/>
          </p:cNvSpPr>
          <p:nvPr/>
        </p:nvSpPr>
        <p:spPr bwMode="auto">
          <a:xfrm>
            <a:off x="152400" y="838200"/>
            <a:ext cx="8763000" cy="3046413"/>
          </a:xfrm>
          <a:prstGeom prst="rect">
            <a:avLst/>
          </a:prstGeom>
          <a:noFill/>
          <a:ln w="9525">
            <a:noFill/>
            <a:miter lim="800000"/>
            <a:headEnd/>
            <a:tailEnd/>
          </a:ln>
        </p:spPr>
        <p:txBody>
          <a:bodyPr>
            <a:spAutoFit/>
          </a:bodyPr>
          <a:lstStyle/>
          <a:p>
            <a:pPr algn="ctr"/>
            <a:r>
              <a:rPr lang="en-US" sz="3200">
                <a:solidFill>
                  <a:schemeClr val="bg1"/>
                </a:solidFill>
                <a:latin typeface="Century" pitchFamily="18" charset="0"/>
              </a:rPr>
              <a:t>Samuel anoints Saul as the captain over his inheritance, the king of Isreal. He prophesied, “And the Spirit of the Lord will come upon thee, and thou shalt prophesy with them, and shalt be turned into another man.” (1 Samuel 10:6</a:t>
            </a:r>
          </a:p>
        </p:txBody>
      </p:sp>
      <p:pic>
        <p:nvPicPr>
          <p:cNvPr id="5" name="Picture 3"/>
          <p:cNvPicPr>
            <a:picLocks noChangeAspect="1" noChangeArrowheads="1"/>
          </p:cNvPicPr>
          <p:nvPr/>
        </p:nvPicPr>
        <p:blipFill>
          <a:blip r:embed="rId2" cstate="print">
            <a:lum contrast="40000"/>
          </a:blip>
          <a:srcRect/>
          <a:stretch>
            <a:fillRect/>
          </a:stretch>
        </p:blipFill>
        <p:spPr bwMode="auto">
          <a:xfrm rot="19611074">
            <a:off x="692407" y="3562400"/>
            <a:ext cx="2228438" cy="2602996"/>
          </a:xfrm>
          <a:prstGeom prst="rect">
            <a:avLst/>
          </a:prstGeom>
          <a:ln>
            <a:noFill/>
          </a:ln>
          <a:effectLst>
            <a:softEdge rad="112500"/>
          </a:effectLst>
        </p:spPr>
      </p:pic>
      <p:sp>
        <p:nvSpPr>
          <p:cNvPr id="6149" name="Title 1"/>
          <p:cNvSpPr>
            <a:spLocks noGrp="1"/>
          </p:cNvSpPr>
          <p:nvPr>
            <p:ph type="title"/>
          </p:nvPr>
        </p:nvSpPr>
        <p:spPr>
          <a:xfrm>
            <a:off x="6324600" y="0"/>
            <a:ext cx="2819400" cy="533400"/>
          </a:xfrm>
        </p:spPr>
        <p:txBody>
          <a:bodyPr/>
          <a:lstStyle/>
          <a:p>
            <a:pPr eaLnBrk="1" hangingPunct="1"/>
            <a:r>
              <a:rPr lang="en-US" sz="1400" smtClean="0"/>
              <a:t>Lesson 53- The Problem of the Heart </a:t>
            </a:r>
            <a:br>
              <a:rPr lang="en-US" sz="1400" smtClean="0"/>
            </a:br>
            <a:r>
              <a:rPr lang="en-US" sz="1400" smtClean="0"/>
              <a:t>Is the Heart of the Problem</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324600"/>
            <a:ext cx="3565525" cy="338138"/>
          </a:xfrm>
          <a:prstGeom prst="rect">
            <a:avLst/>
          </a:prstGeom>
          <a:noFill/>
        </p:spPr>
        <p:txBody>
          <a:bodyPr wrap="none">
            <a:spAutoFit/>
          </a:bodyPr>
          <a:lstStyle/>
          <a:p>
            <a:pPr>
              <a:defRPr/>
            </a:pPr>
            <a:r>
              <a:rPr lang="en-US" sz="1600" dirty="0">
                <a:solidFill>
                  <a:schemeClr val="accent3"/>
                </a:solidFill>
                <a:latin typeface="+mj-lt"/>
              </a:rPr>
              <a:t>Global Center for Christian Development</a:t>
            </a:r>
          </a:p>
        </p:txBody>
      </p:sp>
      <p:sp>
        <p:nvSpPr>
          <p:cNvPr id="4" name="TextBox 3"/>
          <p:cNvSpPr txBox="1">
            <a:spLocks noChangeArrowheads="1"/>
          </p:cNvSpPr>
          <p:nvPr/>
        </p:nvSpPr>
        <p:spPr bwMode="auto">
          <a:xfrm>
            <a:off x="4419600" y="762000"/>
            <a:ext cx="4495800" cy="3786188"/>
          </a:xfrm>
          <a:prstGeom prst="rect">
            <a:avLst/>
          </a:prstGeom>
          <a:noFill/>
          <a:ln w="9525">
            <a:noFill/>
            <a:miter lim="800000"/>
            <a:headEnd/>
            <a:tailEnd/>
          </a:ln>
        </p:spPr>
        <p:txBody>
          <a:bodyPr>
            <a:spAutoFit/>
          </a:bodyPr>
          <a:lstStyle/>
          <a:p>
            <a:pPr algn="ctr"/>
            <a:r>
              <a:rPr lang="en-US">
                <a:solidFill>
                  <a:schemeClr val="bg1"/>
                </a:solidFill>
                <a:latin typeface="Century" pitchFamily="18" charset="0"/>
              </a:rPr>
              <a:t>Three short chapters later Saul develops heart problems. He is found with a big man complex and a loss of his dependency on God. God’s control of his heart got smaller and smaller. This happened in only two years. He offers a burnt offering presumptuously. </a:t>
            </a:r>
          </a:p>
        </p:txBody>
      </p:sp>
      <p:pic>
        <p:nvPicPr>
          <p:cNvPr id="7173" name="Picture 5"/>
          <p:cNvPicPr>
            <a:picLocks noChangeAspect="1" noChangeArrowheads="1"/>
          </p:cNvPicPr>
          <p:nvPr/>
        </p:nvPicPr>
        <p:blipFill>
          <a:blip r:embed="rId2" cstate="print"/>
          <a:srcRect/>
          <a:stretch>
            <a:fillRect/>
          </a:stretch>
        </p:blipFill>
        <p:spPr bwMode="auto">
          <a:xfrm>
            <a:off x="304800" y="2438400"/>
            <a:ext cx="4133850" cy="382905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6324600" y="0"/>
            <a:ext cx="2819400" cy="533400"/>
          </a:xfrm>
        </p:spPr>
        <p:txBody>
          <a:bodyPr/>
          <a:lstStyle/>
          <a:p>
            <a:pPr eaLnBrk="1" hangingPunct="1"/>
            <a:r>
              <a:rPr lang="en-US" sz="1400" smtClean="0"/>
              <a:t>Lesson 53- The Problem of the Heart </a:t>
            </a:r>
            <a:br>
              <a:rPr lang="en-US" sz="1400" smtClean="0"/>
            </a:br>
            <a:r>
              <a:rPr lang="en-US" sz="1400" smtClean="0"/>
              <a:t>Is the Heart of the Problem</a:t>
            </a: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7173"/>
                                        </p:tgtEl>
                                        <p:attrNameLst>
                                          <p:attrName>style.visibility</p:attrName>
                                        </p:attrNameLst>
                                      </p:cBhvr>
                                      <p:to>
                                        <p:strVal val="visible"/>
                                      </p:to>
                                    </p:set>
                                    <p:animEffect transition="in" filter="wipe(down)">
                                      <p:cBhvr>
                                        <p:cTn id="14" dur="580">
                                          <p:stCondLst>
                                            <p:cond delay="0"/>
                                          </p:stCondLst>
                                        </p:cTn>
                                        <p:tgtEl>
                                          <p:spTgt spid="7173"/>
                                        </p:tgtEl>
                                      </p:cBhvr>
                                    </p:animEffect>
                                    <p:anim calcmode="lin" valueType="num">
                                      <p:cBhvr>
                                        <p:cTn id="15" dur="1822" tmFilter="0,0; 0.14,0.36; 0.43,0.73; 0.71,0.91; 1.0,1.0">
                                          <p:stCondLst>
                                            <p:cond delay="0"/>
                                          </p:stCondLst>
                                        </p:cTn>
                                        <p:tgtEl>
                                          <p:spTgt spid="717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17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17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17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173"/>
                                        </p:tgtEl>
                                        <p:attrNameLst>
                                          <p:attrName>ppt_y</p:attrName>
                                        </p:attrNameLst>
                                      </p:cBhvr>
                                      <p:tavLst>
                                        <p:tav tm="0" fmla="#ppt_y-sin(pi*$)/81">
                                          <p:val>
                                            <p:fltVal val="0"/>
                                          </p:val>
                                        </p:tav>
                                        <p:tav tm="100000">
                                          <p:val>
                                            <p:fltVal val="1"/>
                                          </p:val>
                                        </p:tav>
                                      </p:tavLst>
                                    </p:anim>
                                    <p:animScale>
                                      <p:cBhvr>
                                        <p:cTn id="20" dur="26">
                                          <p:stCondLst>
                                            <p:cond delay="650"/>
                                          </p:stCondLst>
                                        </p:cTn>
                                        <p:tgtEl>
                                          <p:spTgt spid="7173"/>
                                        </p:tgtEl>
                                      </p:cBhvr>
                                      <p:to x="100000" y="60000"/>
                                    </p:animScale>
                                    <p:animScale>
                                      <p:cBhvr>
                                        <p:cTn id="21" dur="166" decel="50000">
                                          <p:stCondLst>
                                            <p:cond delay="676"/>
                                          </p:stCondLst>
                                        </p:cTn>
                                        <p:tgtEl>
                                          <p:spTgt spid="7173"/>
                                        </p:tgtEl>
                                      </p:cBhvr>
                                      <p:to x="100000" y="100000"/>
                                    </p:animScale>
                                    <p:animScale>
                                      <p:cBhvr>
                                        <p:cTn id="22" dur="26">
                                          <p:stCondLst>
                                            <p:cond delay="1312"/>
                                          </p:stCondLst>
                                        </p:cTn>
                                        <p:tgtEl>
                                          <p:spTgt spid="7173"/>
                                        </p:tgtEl>
                                      </p:cBhvr>
                                      <p:to x="100000" y="80000"/>
                                    </p:animScale>
                                    <p:animScale>
                                      <p:cBhvr>
                                        <p:cTn id="23" dur="166" decel="50000">
                                          <p:stCondLst>
                                            <p:cond delay="1338"/>
                                          </p:stCondLst>
                                        </p:cTn>
                                        <p:tgtEl>
                                          <p:spTgt spid="7173"/>
                                        </p:tgtEl>
                                      </p:cBhvr>
                                      <p:to x="100000" y="100000"/>
                                    </p:animScale>
                                    <p:animScale>
                                      <p:cBhvr>
                                        <p:cTn id="24" dur="26">
                                          <p:stCondLst>
                                            <p:cond delay="1642"/>
                                          </p:stCondLst>
                                        </p:cTn>
                                        <p:tgtEl>
                                          <p:spTgt spid="7173"/>
                                        </p:tgtEl>
                                      </p:cBhvr>
                                      <p:to x="100000" y="90000"/>
                                    </p:animScale>
                                    <p:animScale>
                                      <p:cBhvr>
                                        <p:cTn id="25" dur="166" decel="50000">
                                          <p:stCondLst>
                                            <p:cond delay="1668"/>
                                          </p:stCondLst>
                                        </p:cTn>
                                        <p:tgtEl>
                                          <p:spTgt spid="7173"/>
                                        </p:tgtEl>
                                      </p:cBhvr>
                                      <p:to x="100000" y="100000"/>
                                    </p:animScale>
                                    <p:animScale>
                                      <p:cBhvr>
                                        <p:cTn id="26" dur="26">
                                          <p:stCondLst>
                                            <p:cond delay="1808"/>
                                          </p:stCondLst>
                                        </p:cTn>
                                        <p:tgtEl>
                                          <p:spTgt spid="7173"/>
                                        </p:tgtEl>
                                      </p:cBhvr>
                                      <p:to x="100000" y="95000"/>
                                    </p:animScale>
                                    <p:animScale>
                                      <p:cBhvr>
                                        <p:cTn id="27" dur="166" decel="50000">
                                          <p:stCondLst>
                                            <p:cond delay="1834"/>
                                          </p:stCondLst>
                                        </p:cTn>
                                        <p:tgtEl>
                                          <p:spTgt spid="717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367463"/>
            <a:ext cx="3565525" cy="338137"/>
          </a:xfrm>
          <a:prstGeom prst="rect">
            <a:avLst/>
          </a:prstGeom>
          <a:noFill/>
        </p:spPr>
        <p:txBody>
          <a:bodyPr wrap="none">
            <a:spAutoFit/>
          </a:bodyPr>
          <a:lstStyle/>
          <a:p>
            <a:pPr>
              <a:defRPr/>
            </a:pPr>
            <a:r>
              <a:rPr lang="en-US" sz="1600" dirty="0">
                <a:solidFill>
                  <a:schemeClr val="accent3"/>
                </a:solidFill>
                <a:latin typeface="+mj-lt"/>
              </a:rPr>
              <a:t>Global Center for Christian Development</a:t>
            </a:r>
          </a:p>
        </p:txBody>
      </p:sp>
      <p:sp>
        <p:nvSpPr>
          <p:cNvPr id="8195" name="TextBox 3"/>
          <p:cNvSpPr txBox="1">
            <a:spLocks noChangeArrowheads="1"/>
          </p:cNvSpPr>
          <p:nvPr/>
        </p:nvSpPr>
        <p:spPr bwMode="auto">
          <a:xfrm>
            <a:off x="228600" y="990600"/>
            <a:ext cx="8686800" cy="4032250"/>
          </a:xfrm>
          <a:prstGeom prst="rect">
            <a:avLst/>
          </a:prstGeom>
          <a:noFill/>
          <a:ln w="9525">
            <a:noFill/>
            <a:miter lim="800000"/>
            <a:headEnd/>
            <a:tailEnd/>
          </a:ln>
        </p:spPr>
        <p:txBody>
          <a:bodyPr>
            <a:spAutoFit/>
          </a:bodyPr>
          <a:lstStyle/>
          <a:p>
            <a:pPr algn="ctr"/>
            <a:r>
              <a:rPr lang="en-US" sz="3200">
                <a:solidFill>
                  <a:schemeClr val="bg1"/>
                </a:solidFill>
                <a:latin typeface="Century" pitchFamily="18" charset="0"/>
              </a:rPr>
              <a:t>That day Samuel has a different prophecy for the big man. </a:t>
            </a:r>
            <a:r>
              <a:rPr lang="en-US" sz="3200" b="1">
                <a:solidFill>
                  <a:schemeClr val="bg1"/>
                </a:solidFill>
                <a:latin typeface="Century" pitchFamily="18" charset="0"/>
              </a:rPr>
              <a:t>“But now they kingdom shall not continue: the Lord hath sought him a man after his own heart, and the Lord hath commanded him to be captain over his people, because thou hast not kept that which the Lord commanded thee.”</a:t>
            </a:r>
          </a:p>
          <a:p>
            <a:pPr algn="ctr"/>
            <a:r>
              <a:rPr lang="en-US" sz="3200" b="1">
                <a:solidFill>
                  <a:schemeClr val="bg1"/>
                </a:solidFill>
                <a:latin typeface="Century" pitchFamily="18" charset="0"/>
              </a:rPr>
              <a:t>(1 Samuel 13:14)</a:t>
            </a:r>
            <a:endParaRPr lang="en-US" sz="3200">
              <a:solidFill>
                <a:schemeClr val="bg1"/>
              </a:solidFill>
              <a:latin typeface="Century" pitchFamily="18" charset="0"/>
            </a:endParaRPr>
          </a:p>
        </p:txBody>
      </p:sp>
      <p:sp>
        <p:nvSpPr>
          <p:cNvPr id="8196" name="Title 1"/>
          <p:cNvSpPr>
            <a:spLocks noGrp="1"/>
          </p:cNvSpPr>
          <p:nvPr>
            <p:ph type="title"/>
          </p:nvPr>
        </p:nvSpPr>
        <p:spPr>
          <a:xfrm>
            <a:off x="6324600" y="0"/>
            <a:ext cx="2819400" cy="533400"/>
          </a:xfrm>
        </p:spPr>
        <p:txBody>
          <a:bodyPr/>
          <a:lstStyle/>
          <a:p>
            <a:pPr eaLnBrk="1" hangingPunct="1"/>
            <a:r>
              <a:rPr lang="en-US" sz="1400" smtClean="0"/>
              <a:t>Lesson 53- The Problem of the Heart </a:t>
            </a:r>
            <a:br>
              <a:rPr lang="en-US" sz="1400" smtClean="0"/>
            </a:br>
            <a:r>
              <a:rPr lang="en-US" sz="1400" smtClean="0"/>
              <a:t>Is the Heart of the Problem</a:t>
            </a:r>
          </a:p>
        </p:txBody>
      </p:sp>
    </p:spTree>
  </p:cSld>
  <p:clrMapOvr>
    <a:masterClrMapping/>
  </p:clrMapOvr>
  <p:transition>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23874"/>
        </a:solidFill>
        <a:effectLst/>
      </p:bgPr>
    </p:bg>
    <p:spTree>
      <p:nvGrpSpPr>
        <p:cNvPr id="1" name=""/>
        <p:cNvGrpSpPr/>
        <p:nvPr/>
      </p:nvGrpSpPr>
      <p:grpSpPr>
        <a:xfrm>
          <a:off x="0" y="0"/>
          <a:ext cx="0" cy="0"/>
          <a:chOff x="0" y="0"/>
          <a:chExt cx="0" cy="0"/>
        </a:xfrm>
      </p:grpSpPr>
      <p:sp>
        <p:nvSpPr>
          <p:cNvPr id="3" name="TextBox 2"/>
          <p:cNvSpPr txBox="1"/>
          <p:nvPr/>
        </p:nvSpPr>
        <p:spPr>
          <a:xfrm>
            <a:off x="152400" y="6324600"/>
            <a:ext cx="3565525" cy="338138"/>
          </a:xfrm>
          <a:prstGeom prst="rect">
            <a:avLst/>
          </a:prstGeom>
          <a:noFill/>
        </p:spPr>
        <p:txBody>
          <a:bodyPr wrap="none">
            <a:spAutoFit/>
          </a:bodyPr>
          <a:lstStyle/>
          <a:p>
            <a:pPr>
              <a:defRPr/>
            </a:pPr>
            <a:r>
              <a:rPr lang="en-US" sz="1600" dirty="0">
                <a:solidFill>
                  <a:schemeClr val="accent3"/>
                </a:solidFill>
                <a:latin typeface="+mj-lt"/>
              </a:rPr>
              <a:t>Global Center for Christian Development</a:t>
            </a:r>
          </a:p>
        </p:txBody>
      </p:sp>
      <p:sp>
        <p:nvSpPr>
          <p:cNvPr id="4" name="Rectangle 3"/>
          <p:cNvSpPr/>
          <p:nvPr/>
        </p:nvSpPr>
        <p:spPr>
          <a:xfrm rot="20270557">
            <a:off x="-112373" y="1793188"/>
            <a:ext cx="5811798" cy="1754326"/>
          </a:xfrm>
          <a:prstGeom prst="rect">
            <a:avLst/>
          </a:prstGeom>
          <a:noFill/>
        </p:spPr>
        <p:txBody>
          <a:bodyPr>
            <a:spAutoFit/>
          </a:bodyPr>
          <a:lstStyle/>
          <a:p>
            <a:pPr algn="ctr">
              <a:defRPr/>
            </a:pPr>
            <a:r>
              <a:rPr lang="en-US" sz="5400" b="1" dirty="0">
                <a:ln w="19050">
                  <a:solidFill>
                    <a:srgbClr val="00448D"/>
                  </a:solidFill>
                  <a:prstDash val="solid"/>
                </a:ln>
                <a:solidFill>
                  <a:srgbClr val="33CCFF"/>
                </a:solidFill>
                <a:effectLst>
                  <a:glow rad="228600">
                    <a:schemeClr val="accent3">
                      <a:satMod val="175000"/>
                      <a:alpha val="40000"/>
                    </a:schemeClr>
                  </a:glow>
                  <a:outerShdw blurRad="50000" dist="50800" dir="7500000" algn="tl">
                    <a:srgbClr val="000000">
                      <a:shade val="5000"/>
                      <a:alpha val="35000"/>
                    </a:srgbClr>
                  </a:outerShdw>
                </a:effectLst>
                <a:latin typeface="Century" pitchFamily="18" charset="0"/>
              </a:rPr>
              <a:t>After God’s Own Heart</a:t>
            </a:r>
          </a:p>
        </p:txBody>
      </p:sp>
      <p:sp>
        <p:nvSpPr>
          <p:cNvPr id="9221" name="TextBox 7"/>
          <p:cNvSpPr txBox="1">
            <a:spLocks noChangeArrowheads="1"/>
          </p:cNvSpPr>
          <p:nvPr/>
        </p:nvSpPr>
        <p:spPr bwMode="auto">
          <a:xfrm>
            <a:off x="381000" y="4419600"/>
            <a:ext cx="4800600" cy="1570038"/>
          </a:xfrm>
          <a:prstGeom prst="rect">
            <a:avLst/>
          </a:prstGeom>
          <a:noFill/>
          <a:ln w="9525">
            <a:noFill/>
            <a:miter lim="800000"/>
            <a:headEnd/>
            <a:tailEnd/>
          </a:ln>
        </p:spPr>
        <p:txBody>
          <a:bodyPr>
            <a:spAutoFit/>
          </a:bodyPr>
          <a:lstStyle/>
          <a:p>
            <a:pPr algn="ctr"/>
            <a:r>
              <a:rPr lang="en-US">
                <a:solidFill>
                  <a:schemeClr val="bg1"/>
                </a:solidFill>
                <a:latin typeface="Century" pitchFamily="18" charset="0"/>
              </a:rPr>
              <a:t>Saul’s successor was a young man called David who was described as a man </a:t>
            </a:r>
            <a:r>
              <a:rPr lang="en-US" b="1">
                <a:solidFill>
                  <a:schemeClr val="bg1"/>
                </a:solidFill>
                <a:latin typeface="Century" pitchFamily="18" charset="0"/>
              </a:rPr>
              <a:t>“after God’s own heart.”</a:t>
            </a:r>
          </a:p>
        </p:txBody>
      </p:sp>
      <p:pic>
        <p:nvPicPr>
          <p:cNvPr id="6" name="Picture 12" descr="http://www.stjconnect.org/Images/king-david.jpg"/>
          <p:cNvPicPr>
            <a:picLocks noChangeAspect="1" noChangeArrowheads="1"/>
          </p:cNvPicPr>
          <p:nvPr/>
        </p:nvPicPr>
        <p:blipFill>
          <a:blip r:embed="rId2" cstate="print"/>
          <a:srcRect/>
          <a:stretch>
            <a:fillRect/>
          </a:stretch>
        </p:blipFill>
        <p:spPr bwMode="auto">
          <a:xfrm>
            <a:off x="5181600" y="666749"/>
            <a:ext cx="3962400" cy="6191252"/>
          </a:xfrm>
          <a:prstGeom prst="rect">
            <a:avLst/>
          </a:prstGeom>
          <a:ln>
            <a:noFill/>
          </a:ln>
          <a:effectLst>
            <a:softEdge rad="112500"/>
          </a:effectLst>
        </p:spPr>
      </p:pic>
      <p:sp>
        <p:nvSpPr>
          <p:cNvPr id="9222" name="Title 1"/>
          <p:cNvSpPr>
            <a:spLocks noGrp="1"/>
          </p:cNvSpPr>
          <p:nvPr>
            <p:ph type="title"/>
          </p:nvPr>
        </p:nvSpPr>
        <p:spPr>
          <a:xfrm>
            <a:off x="6324600" y="0"/>
            <a:ext cx="2819400" cy="533400"/>
          </a:xfrm>
        </p:spPr>
        <p:txBody>
          <a:bodyPr/>
          <a:lstStyle/>
          <a:p>
            <a:pPr eaLnBrk="1" hangingPunct="1"/>
            <a:r>
              <a:rPr lang="en-US" sz="1400" smtClean="0"/>
              <a:t>Lesson 53- The Problem of the Heart </a:t>
            </a:r>
            <a:br>
              <a:rPr lang="en-US" sz="1400" smtClean="0"/>
            </a:br>
            <a:r>
              <a:rPr lang="en-US" sz="1400" smtClean="0"/>
              <a:t>Is the Heart of the Problem</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500" fill="hold"/>
                                        <p:tgtEl>
                                          <p:spTgt spid="9221"/>
                                        </p:tgtEl>
                                        <p:attrNameLst>
                                          <p:attrName>ppt_w</p:attrName>
                                        </p:attrNameLst>
                                      </p:cBhvr>
                                      <p:tavLst>
                                        <p:tav tm="0">
                                          <p:val>
                                            <p:fltVal val="0"/>
                                          </p:val>
                                        </p:tav>
                                        <p:tav tm="100000">
                                          <p:val>
                                            <p:strVal val="#ppt_w"/>
                                          </p:val>
                                        </p:tav>
                                      </p:tavLst>
                                    </p:anim>
                                    <p:anim calcmode="lin" valueType="num">
                                      <p:cBhvr>
                                        <p:cTn id="8" dur="500" fill="hold"/>
                                        <p:tgtEl>
                                          <p:spTgt spid="9221"/>
                                        </p:tgtEl>
                                        <p:attrNameLst>
                                          <p:attrName>ppt_h</p:attrName>
                                        </p:attrNameLst>
                                      </p:cBhvr>
                                      <p:tavLst>
                                        <p:tav tm="0">
                                          <p:val>
                                            <p:fltVal val="0"/>
                                          </p:val>
                                        </p:tav>
                                        <p:tav tm="100000">
                                          <p:val>
                                            <p:strVal val="#ppt_h"/>
                                          </p:val>
                                        </p:tav>
                                      </p:tavLst>
                                    </p:anim>
                                    <p:animEffect transition="in" filter="fade">
                                      <p:cBhvr>
                                        <p:cTn id="9" dur="500"/>
                                        <p:tgtEl>
                                          <p:spTgt spid="9221"/>
                                        </p:tgtEl>
                                      </p:cBhvr>
                                    </p:animEffec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05"/>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 calcmode="lin" valueType="num">
                                      <p:cBhvr>
                                        <p:cTn id="16" dur="1000" fill="hold"/>
                                        <p:tgtEl>
                                          <p:spTgt spid="4"/>
                                        </p:tgtEl>
                                        <p:attrNameLst>
                                          <p:attrName>ppt_x</p:attrName>
                                        </p:attrNameLst>
                                      </p:cBhvr>
                                      <p:tavLst>
                                        <p:tav tm="0">
                                          <p:val>
                                            <p:strVal val="#ppt_x-.2"/>
                                          </p:val>
                                        </p:tav>
                                        <p:tav tm="100000">
                                          <p:val>
                                            <p:strVal val="#ppt_x"/>
                                          </p:val>
                                        </p:tav>
                                      </p:tavLst>
                                    </p:anim>
                                    <p:anim calcmode="lin" valueType="num">
                                      <p:cBhvr>
                                        <p:cTn id="17" dur="1000" fill="hold"/>
                                        <p:tgtEl>
                                          <p:spTgt spid="4"/>
                                        </p:tgtEl>
                                        <p:attrNameLst>
                                          <p:attrName>ppt_y</p:attrName>
                                        </p:attrNameLst>
                                      </p:cBhvr>
                                      <p:tavLst>
                                        <p:tav tm="0">
                                          <p:val>
                                            <p:strVal val="#ppt_y"/>
                                          </p:val>
                                        </p:tav>
                                        <p:tav tm="100000">
                                          <p:val>
                                            <p:strVal val="#ppt_y"/>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324600"/>
            <a:ext cx="3565525" cy="338138"/>
          </a:xfrm>
          <a:prstGeom prst="rect">
            <a:avLst/>
          </a:prstGeom>
          <a:noFill/>
        </p:spPr>
        <p:txBody>
          <a:bodyPr wrap="none">
            <a:spAutoFit/>
          </a:bodyPr>
          <a:lstStyle/>
          <a:p>
            <a:pPr>
              <a:defRPr/>
            </a:pPr>
            <a:r>
              <a:rPr lang="en-US" sz="1600" dirty="0">
                <a:solidFill>
                  <a:schemeClr val="accent3"/>
                </a:solidFill>
                <a:latin typeface="+mj-lt"/>
              </a:rPr>
              <a:t>Global Center for Christian Development</a:t>
            </a:r>
          </a:p>
        </p:txBody>
      </p:sp>
      <p:sp>
        <p:nvSpPr>
          <p:cNvPr id="10243" name="TextBox 3"/>
          <p:cNvSpPr txBox="1">
            <a:spLocks noChangeArrowheads="1"/>
          </p:cNvSpPr>
          <p:nvPr/>
        </p:nvSpPr>
        <p:spPr bwMode="auto">
          <a:xfrm>
            <a:off x="0" y="838200"/>
            <a:ext cx="9144000" cy="830263"/>
          </a:xfrm>
          <a:prstGeom prst="rect">
            <a:avLst/>
          </a:prstGeom>
          <a:noFill/>
          <a:ln w="9525">
            <a:noFill/>
            <a:miter lim="800000"/>
            <a:headEnd/>
            <a:tailEnd/>
          </a:ln>
        </p:spPr>
        <p:txBody>
          <a:bodyPr>
            <a:spAutoFit/>
          </a:bodyPr>
          <a:lstStyle/>
          <a:p>
            <a:pPr algn="ctr"/>
            <a:r>
              <a:rPr lang="en-US">
                <a:solidFill>
                  <a:schemeClr val="bg1"/>
                </a:solidFill>
                <a:latin typeface="Century" pitchFamily="18" charset="0"/>
              </a:rPr>
              <a:t>“The heart is deceitful above all things, and desperately wicked: who can know it?” (Jeremiah 17:9)</a:t>
            </a:r>
          </a:p>
        </p:txBody>
      </p:sp>
      <p:sp>
        <p:nvSpPr>
          <p:cNvPr id="10244" name="TextBox 4"/>
          <p:cNvSpPr txBox="1">
            <a:spLocks noChangeArrowheads="1"/>
          </p:cNvSpPr>
          <p:nvPr/>
        </p:nvSpPr>
        <p:spPr bwMode="auto">
          <a:xfrm>
            <a:off x="4267200" y="1981200"/>
            <a:ext cx="4572000" cy="2678113"/>
          </a:xfrm>
          <a:prstGeom prst="rect">
            <a:avLst/>
          </a:prstGeom>
          <a:noFill/>
          <a:ln w="9525">
            <a:noFill/>
            <a:miter lim="800000"/>
            <a:headEnd/>
            <a:tailEnd/>
          </a:ln>
        </p:spPr>
        <p:txBody>
          <a:bodyPr>
            <a:spAutoFit/>
          </a:bodyPr>
          <a:lstStyle/>
          <a:p>
            <a:pPr algn="ctr"/>
            <a:r>
              <a:rPr lang="en-US">
                <a:solidFill>
                  <a:schemeClr val="bg1"/>
                </a:solidFill>
                <a:latin typeface="Century" pitchFamily="18" charset="0"/>
              </a:rPr>
              <a:t>When Adam and Eve fell in the Garden of Eden, their heart was greatly affected- it became filled with evil. This is why Jeremiah was able to give the testimony in the Scripture above.</a:t>
            </a:r>
          </a:p>
        </p:txBody>
      </p:sp>
      <p:pic>
        <p:nvPicPr>
          <p:cNvPr id="10256" name="Picture 16" descr="http://feministing.com/imageStorage/heart.jpg"/>
          <p:cNvPicPr>
            <a:picLocks noChangeAspect="1" noChangeArrowheads="1"/>
          </p:cNvPicPr>
          <p:nvPr/>
        </p:nvPicPr>
        <p:blipFill>
          <a:blip r:embed="rId2" cstate="print"/>
          <a:srcRect/>
          <a:stretch>
            <a:fillRect/>
          </a:stretch>
        </p:blipFill>
        <p:spPr bwMode="auto">
          <a:xfrm>
            <a:off x="228600" y="2163924"/>
            <a:ext cx="3810000" cy="4198777"/>
          </a:xfrm>
          <a:prstGeom prst="ellipse">
            <a:avLst/>
          </a:prstGeom>
          <a:ln>
            <a:noFill/>
          </a:ln>
          <a:effectLst>
            <a:softEdge rad="112500"/>
          </a:effectLst>
        </p:spPr>
      </p:pic>
      <p:pic>
        <p:nvPicPr>
          <p:cNvPr id="10262" name="Picture 22" descr="http://i10.photobucket.com/albums/a122/labyrinthlover4/heart.jpg"/>
          <p:cNvPicPr>
            <a:picLocks noChangeAspect="1" noChangeArrowheads="1"/>
          </p:cNvPicPr>
          <p:nvPr/>
        </p:nvPicPr>
        <p:blipFill>
          <a:blip r:embed="rId3" cstate="print"/>
          <a:srcRect/>
          <a:stretch>
            <a:fillRect/>
          </a:stretch>
        </p:blipFill>
        <p:spPr bwMode="auto">
          <a:xfrm>
            <a:off x="228600" y="2133600"/>
            <a:ext cx="3886200" cy="4147772"/>
          </a:xfrm>
          <a:prstGeom prst="rect">
            <a:avLst/>
          </a:prstGeom>
          <a:ln>
            <a:noFill/>
          </a:ln>
          <a:effectLst>
            <a:softEdge rad="112500"/>
          </a:effectLst>
        </p:spPr>
      </p:pic>
      <p:sp>
        <p:nvSpPr>
          <p:cNvPr id="10247" name="Title 1"/>
          <p:cNvSpPr>
            <a:spLocks noGrp="1"/>
          </p:cNvSpPr>
          <p:nvPr>
            <p:ph type="title"/>
          </p:nvPr>
        </p:nvSpPr>
        <p:spPr>
          <a:xfrm>
            <a:off x="6324600" y="0"/>
            <a:ext cx="2819400" cy="533400"/>
          </a:xfrm>
        </p:spPr>
        <p:txBody>
          <a:bodyPr/>
          <a:lstStyle/>
          <a:p>
            <a:pPr eaLnBrk="1" hangingPunct="1"/>
            <a:r>
              <a:rPr lang="en-US" sz="1400" smtClean="0"/>
              <a:t>Lesson 53- The Problem of the Heart </a:t>
            </a:r>
            <a:br>
              <a:rPr lang="en-US" sz="1400" smtClean="0"/>
            </a:br>
            <a:r>
              <a:rPr lang="en-US" sz="1400" smtClean="0"/>
              <a:t>Is the Heart of the Problem</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62"/>
                                        </p:tgtEl>
                                        <p:attrNameLst>
                                          <p:attrName>style.visibility</p:attrName>
                                        </p:attrNameLst>
                                      </p:cBhvr>
                                      <p:to>
                                        <p:strVal val="visible"/>
                                      </p:to>
                                    </p:set>
                                    <p:anim calcmode="lin" valueType="num">
                                      <p:cBhvr>
                                        <p:cTn id="7" dur="2000" fill="hold"/>
                                        <p:tgtEl>
                                          <p:spTgt spid="10262"/>
                                        </p:tgtEl>
                                        <p:attrNameLst>
                                          <p:attrName>ppt_w</p:attrName>
                                        </p:attrNameLst>
                                      </p:cBhvr>
                                      <p:tavLst>
                                        <p:tav tm="0">
                                          <p:val>
                                            <p:fltVal val="0"/>
                                          </p:val>
                                        </p:tav>
                                        <p:tav tm="100000">
                                          <p:val>
                                            <p:strVal val="#ppt_w"/>
                                          </p:val>
                                        </p:tav>
                                      </p:tavLst>
                                    </p:anim>
                                    <p:anim calcmode="lin" valueType="num">
                                      <p:cBhvr>
                                        <p:cTn id="8" dur="2000" fill="hold"/>
                                        <p:tgtEl>
                                          <p:spTgt spid="10262"/>
                                        </p:tgtEl>
                                        <p:attrNameLst>
                                          <p:attrName>ppt_h</p:attrName>
                                        </p:attrNameLst>
                                      </p:cBhvr>
                                      <p:tavLst>
                                        <p:tav tm="0">
                                          <p:val>
                                            <p:fltVal val="0"/>
                                          </p:val>
                                        </p:tav>
                                        <p:tav tm="100000">
                                          <p:val>
                                            <p:strVal val="#ppt_h"/>
                                          </p:val>
                                        </p:tav>
                                      </p:tavLst>
                                    </p:anim>
                                    <p:animEffect transition="in" filter="fade">
                                      <p:cBhvr>
                                        <p:cTn id="9" dur="2000"/>
                                        <p:tgtEl>
                                          <p:spTgt spid="10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324600"/>
            <a:ext cx="3565525" cy="338138"/>
          </a:xfrm>
          <a:prstGeom prst="rect">
            <a:avLst/>
          </a:prstGeom>
          <a:noFill/>
        </p:spPr>
        <p:txBody>
          <a:bodyPr wrap="none">
            <a:spAutoFit/>
          </a:bodyPr>
          <a:lstStyle/>
          <a:p>
            <a:pPr>
              <a:defRPr/>
            </a:pPr>
            <a:r>
              <a:rPr lang="en-US" sz="1600" dirty="0">
                <a:solidFill>
                  <a:schemeClr val="accent3"/>
                </a:solidFill>
                <a:latin typeface="+mj-lt"/>
              </a:rPr>
              <a:t>Global Center for Christian Development</a:t>
            </a:r>
          </a:p>
        </p:txBody>
      </p:sp>
      <p:pic>
        <p:nvPicPr>
          <p:cNvPr id="11268" name="Picture 4"/>
          <p:cNvPicPr>
            <a:picLocks noChangeAspect="1" noChangeArrowheads="1"/>
          </p:cNvPicPr>
          <p:nvPr/>
        </p:nvPicPr>
        <p:blipFill>
          <a:blip r:embed="rId2" cstate="print"/>
          <a:srcRect/>
          <a:stretch>
            <a:fillRect/>
          </a:stretch>
        </p:blipFill>
        <p:spPr bwMode="auto">
          <a:xfrm>
            <a:off x="228600" y="2895600"/>
            <a:ext cx="3676650" cy="3467100"/>
          </a:xfrm>
          <a:prstGeom prst="rect">
            <a:avLst/>
          </a:prstGeom>
          <a:noFill/>
          <a:ln w="9525">
            <a:noFill/>
            <a:miter lim="800000"/>
            <a:headEnd/>
            <a:tailEnd/>
          </a:ln>
        </p:spPr>
      </p:pic>
      <p:sp>
        <p:nvSpPr>
          <p:cNvPr id="2" name="TextBox 4"/>
          <p:cNvSpPr txBox="1">
            <a:spLocks noChangeArrowheads="1"/>
          </p:cNvSpPr>
          <p:nvPr/>
        </p:nvSpPr>
        <p:spPr bwMode="auto">
          <a:xfrm>
            <a:off x="228600" y="838200"/>
            <a:ext cx="4267200" cy="2308225"/>
          </a:xfrm>
          <a:prstGeom prst="rect">
            <a:avLst/>
          </a:prstGeom>
          <a:noFill/>
          <a:ln w="9525">
            <a:noFill/>
            <a:miter lim="800000"/>
            <a:headEnd/>
            <a:tailEnd/>
          </a:ln>
        </p:spPr>
        <p:txBody>
          <a:bodyPr>
            <a:spAutoFit/>
          </a:bodyPr>
          <a:lstStyle/>
          <a:p>
            <a:r>
              <a:rPr lang="en-US">
                <a:solidFill>
                  <a:schemeClr val="bg1"/>
                </a:solidFill>
                <a:latin typeface="Century" pitchFamily="18" charset="0"/>
              </a:rPr>
              <a:t>Jeremiah’s question was </a:t>
            </a:r>
            <a:r>
              <a:rPr lang="en-US" b="1">
                <a:solidFill>
                  <a:schemeClr val="bg1"/>
                </a:solidFill>
                <a:latin typeface="Century" pitchFamily="18" charset="0"/>
              </a:rPr>
              <a:t>“Who can know it?”</a:t>
            </a:r>
            <a:r>
              <a:rPr lang="en-US">
                <a:solidFill>
                  <a:schemeClr val="bg1"/>
                </a:solidFill>
                <a:latin typeface="Century" pitchFamily="18" charset="0"/>
              </a:rPr>
              <a:t> This is asked concerning the heart. Jesus Christ looks on the heart and is a heart specialist.</a:t>
            </a:r>
          </a:p>
        </p:txBody>
      </p:sp>
      <p:sp>
        <p:nvSpPr>
          <p:cNvPr id="6" name="Rectangle 5"/>
          <p:cNvSpPr/>
          <p:nvPr/>
        </p:nvSpPr>
        <p:spPr>
          <a:xfrm>
            <a:off x="3352800" y="609600"/>
            <a:ext cx="6200912" cy="4247317"/>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en-US" sz="7200" b="1" spc="150" dirty="0">
                <a:ln w="11430"/>
                <a:solidFill>
                  <a:srgbClr val="F8F8F8"/>
                </a:solidFill>
                <a:effectLst>
                  <a:glow rad="228600">
                    <a:schemeClr val="accent3">
                      <a:satMod val="175000"/>
                      <a:alpha val="40000"/>
                    </a:schemeClr>
                  </a:glow>
                  <a:outerShdw blurRad="25400" algn="tl" rotWithShape="0">
                    <a:srgbClr val="000000">
                      <a:alpha val="43000"/>
                    </a:srgbClr>
                  </a:outerShdw>
                </a:effectLst>
                <a:latin typeface="Century" pitchFamily="18" charset="0"/>
              </a:rPr>
              <a:t>Jesus,</a:t>
            </a:r>
          </a:p>
          <a:p>
            <a:pPr algn="ctr">
              <a:defRPr/>
            </a:pPr>
            <a:r>
              <a:rPr lang="en-US" sz="5400" b="1" spc="150" dirty="0">
                <a:ln w="11430"/>
                <a:solidFill>
                  <a:srgbClr val="F8F8F8"/>
                </a:solidFill>
                <a:effectLst>
                  <a:glow rad="228600">
                    <a:schemeClr val="accent3">
                      <a:satMod val="175000"/>
                      <a:alpha val="40000"/>
                    </a:schemeClr>
                  </a:glow>
                  <a:outerShdw blurRad="25400" algn="tl" rotWithShape="0">
                    <a:srgbClr val="000000">
                      <a:alpha val="43000"/>
                    </a:srgbClr>
                  </a:outerShdw>
                </a:effectLst>
                <a:latin typeface="Century" pitchFamily="18" charset="0"/>
              </a:rPr>
              <a:t>the</a:t>
            </a:r>
          </a:p>
          <a:p>
            <a:pPr algn="ctr">
              <a:defRPr/>
            </a:pPr>
            <a:r>
              <a:rPr lang="en-US" sz="7200" b="1" spc="150" dirty="0">
                <a:ln w="11430"/>
                <a:solidFill>
                  <a:srgbClr val="F8F8F8"/>
                </a:solidFill>
                <a:effectLst>
                  <a:glow rad="228600">
                    <a:schemeClr val="accent3">
                      <a:satMod val="175000"/>
                      <a:alpha val="40000"/>
                    </a:schemeClr>
                  </a:glow>
                  <a:outerShdw blurRad="25400" algn="tl" rotWithShape="0">
                    <a:srgbClr val="000000">
                      <a:alpha val="43000"/>
                    </a:srgbClr>
                  </a:outerShdw>
                </a:effectLst>
                <a:latin typeface="Century" pitchFamily="18" charset="0"/>
              </a:rPr>
              <a:t>Heart Specialist</a:t>
            </a:r>
          </a:p>
        </p:txBody>
      </p:sp>
      <p:sp>
        <p:nvSpPr>
          <p:cNvPr id="11270" name="Title 1"/>
          <p:cNvSpPr>
            <a:spLocks noGrp="1"/>
          </p:cNvSpPr>
          <p:nvPr>
            <p:ph type="title"/>
          </p:nvPr>
        </p:nvSpPr>
        <p:spPr>
          <a:xfrm>
            <a:off x="6324600" y="0"/>
            <a:ext cx="2819400" cy="533400"/>
          </a:xfrm>
        </p:spPr>
        <p:txBody>
          <a:bodyPr/>
          <a:lstStyle/>
          <a:p>
            <a:pPr eaLnBrk="1" hangingPunct="1"/>
            <a:r>
              <a:rPr lang="en-US" sz="1400" smtClean="0"/>
              <a:t>Lesson 53- The Problem of the Heart </a:t>
            </a:r>
            <a:br>
              <a:rPr lang="en-US" sz="1400" smtClean="0"/>
            </a:br>
            <a:r>
              <a:rPr lang="en-US" sz="1400" smtClean="0"/>
              <a:t>Is the Heart of the Problem</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checkerboard(across)">
                                      <p:cBhvr>
                                        <p:cTn id="7" dur="1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_world_as_it_turns">
  <a:themeElements>
    <a:clrScheme name="the_world_as_it_tur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e_world_as_it_turns">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e_world_as_it_turn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e_world_as_it_tur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e_world_as_it_turn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e_world_as_it_turn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e_world_as_it_turn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e_world_as_it_turn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e_world_as_it_turn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the_world_as_it_turns</Template>
  <TotalTime>8263</TotalTime>
  <Words>1631</Words>
  <Application>Microsoft Office PowerPoint</Application>
  <PresentationFormat>On-screen Show (4:3)</PresentationFormat>
  <Paragraphs>141</Paragraphs>
  <Slides>31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Times New Roman</vt:lpstr>
      <vt:lpstr>Arial</vt:lpstr>
      <vt:lpstr>Impact</vt:lpstr>
      <vt:lpstr>Century</vt:lpstr>
      <vt:lpstr>Wingdings</vt:lpstr>
      <vt:lpstr>the_world_as_it_turns</vt:lpstr>
      <vt:lpstr>Global Center for Christian Development </vt:lpstr>
      <vt:lpstr>Lesson 53- The Problem of the Heart  Is the Heart of the Problem</vt:lpstr>
      <vt:lpstr>Lesson 53- The Problem of the Heart  Is the Heart of the Problem</vt:lpstr>
      <vt:lpstr>Lesson 53- The Problem of the Heart  Is the Heart of the Problem</vt:lpstr>
      <vt:lpstr>Lesson 53- The Problem of the Heart  Is the Heart of the Problem</vt:lpstr>
      <vt:lpstr>Lesson 53- The Problem of the Heart  Is the Heart of the Problem</vt:lpstr>
      <vt:lpstr>Lesson 53- The Problem of the Heart  Is the Heart of the Problem</vt:lpstr>
      <vt:lpstr>Lesson 53- The Problem of the Heart  Is the Heart of the Problem</vt:lpstr>
      <vt:lpstr>Lesson 53- The Problem of the Heart  Is the Heart of the Problem</vt:lpstr>
      <vt:lpstr>Slide 10</vt:lpstr>
      <vt:lpstr>Lesson 53- The Problem of the Heart  Is the Heart of the Problem</vt:lpstr>
      <vt:lpstr>Lesson 53- The Problem of the Heart  Is the Heart of the Problem</vt:lpstr>
      <vt:lpstr>Lesson 53- The Problem of the Heart  Is the Heart of the Problem</vt:lpstr>
      <vt:lpstr>Lesson 53- The Problem of the Heart  Is the Heart of the Problem</vt:lpstr>
      <vt:lpstr>Lesson 53- The Problem of the Heart  Is the Heart of the Problem</vt:lpstr>
      <vt:lpstr>Lesson 53- The Problem of the Heart  Is the Heart of the Problem</vt:lpstr>
      <vt:lpstr>Lesson 53- The Problem of the Heart  Is the Heart of the Problem</vt:lpstr>
      <vt:lpstr>Lesson 53- The Problem of the Heart  Is the Heart of the Problem</vt:lpstr>
      <vt:lpstr>Lesson 53- The Problem of the Heart  Is the Heart of the Problem</vt:lpstr>
      <vt:lpstr>Lesson 53- The Problem of the Heart  Is the Heart of the Problem</vt:lpstr>
      <vt:lpstr>Lesson 53- The Problem of the Heart  Is the Heart of the Problem</vt:lpstr>
      <vt:lpstr>Lesson 53- The Problem of the Heart  Is the Heart of the Problem</vt:lpstr>
      <vt:lpstr>Lesson 53- The Problem of the Heart  Is the Heart of the Problem</vt:lpstr>
      <vt:lpstr>Lesson 53- The Problem of the Heart  Is the Heart of the Problem</vt:lpstr>
      <vt:lpstr>Lesson 53- The Problem of the Heart  Is the Heart of the Problem</vt:lpstr>
      <vt:lpstr>Lesson 53- The Problem of the Heart  Is the Heart of the Problem</vt:lpstr>
      <vt:lpstr>Lesson 53- The Problem of the Heart  Is the Heart of the Problem</vt:lpstr>
      <vt:lpstr>Lesson 53- The Problem of the Heart  Is the Heart of the Problem</vt:lpstr>
      <vt:lpstr>Lesson 53- The Problem of the Heart  Is the Heart of the Problem</vt:lpstr>
      <vt:lpstr>Lesson 53- The Problem of the Heart  Is the Heart of the Problem</vt:lpstr>
      <vt:lpstr>Lesson 53- The Problem of the Heart  Is the Heart of the Problem</vt:lpstr>
    </vt:vector>
  </TitlesOfParts>
  <Company>UPCI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World as it Turns</dc:title>
  <dc:creator>Candra Poitras</dc:creator>
  <cp:lastModifiedBy>poitras</cp:lastModifiedBy>
  <cp:revision>310</cp:revision>
  <dcterms:created xsi:type="dcterms:W3CDTF">2006-07-22T20:48:50Z</dcterms:created>
  <dcterms:modified xsi:type="dcterms:W3CDTF">2010-03-26T07:14:18Z</dcterms:modified>
</cp:coreProperties>
</file>